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3"/>
  </p:notesMasterIdLst>
  <p:handoutMasterIdLst>
    <p:handoutMasterId r:id="rId124"/>
  </p:handoutMasterIdLst>
  <p:sldIdLst>
    <p:sldId id="765" r:id="rId2"/>
    <p:sldId id="980" r:id="rId3"/>
    <p:sldId id="817" r:id="rId4"/>
    <p:sldId id="892" r:id="rId5"/>
    <p:sldId id="832" r:id="rId6"/>
    <p:sldId id="983" r:id="rId7"/>
    <p:sldId id="982" r:id="rId8"/>
    <p:sldId id="833" r:id="rId9"/>
    <p:sldId id="902" r:id="rId10"/>
    <p:sldId id="834" r:id="rId11"/>
    <p:sldId id="818" r:id="rId12"/>
    <p:sldId id="961" r:id="rId13"/>
    <p:sldId id="821" r:id="rId14"/>
    <p:sldId id="984" r:id="rId15"/>
    <p:sldId id="822" r:id="rId16"/>
    <p:sldId id="893" r:id="rId17"/>
    <p:sldId id="985" r:id="rId18"/>
    <p:sldId id="872" r:id="rId19"/>
    <p:sldId id="839" r:id="rId20"/>
    <p:sldId id="874" r:id="rId21"/>
    <p:sldId id="987" r:id="rId22"/>
    <p:sldId id="873" r:id="rId23"/>
    <p:sldId id="852" r:id="rId24"/>
    <p:sldId id="880" r:id="rId25"/>
    <p:sldId id="877" r:id="rId26"/>
    <p:sldId id="840" r:id="rId27"/>
    <p:sldId id="776" r:id="rId28"/>
    <p:sldId id="775" r:id="rId29"/>
    <p:sldId id="779" r:id="rId30"/>
    <p:sldId id="774" r:id="rId31"/>
    <p:sldId id="836" r:id="rId32"/>
    <p:sldId id="968" r:id="rId33"/>
    <p:sldId id="969" r:id="rId34"/>
    <p:sldId id="990" r:id="rId35"/>
    <p:sldId id="625" r:id="rId36"/>
    <p:sldId id="989" r:id="rId37"/>
    <p:sldId id="639" r:id="rId38"/>
    <p:sldId id="986" r:id="rId39"/>
    <p:sldId id="896" r:id="rId40"/>
    <p:sldId id="897" r:id="rId41"/>
    <p:sldId id="809" r:id="rId42"/>
    <p:sldId id="898" r:id="rId43"/>
    <p:sldId id="964" r:id="rId44"/>
    <p:sldId id="766" r:id="rId45"/>
    <p:sldId id="782" r:id="rId46"/>
    <p:sldId id="784" r:id="rId47"/>
    <p:sldId id="881" r:id="rId48"/>
    <p:sldId id="785" r:id="rId49"/>
    <p:sldId id="882" r:id="rId50"/>
    <p:sldId id="786" r:id="rId51"/>
    <p:sldId id="675" r:id="rId52"/>
    <p:sldId id="724" r:id="rId53"/>
    <p:sldId id="991" r:id="rId54"/>
    <p:sldId id="992" r:id="rId55"/>
    <p:sldId id="884" r:id="rId56"/>
    <p:sldId id="886" r:id="rId57"/>
    <p:sldId id="887" r:id="rId58"/>
    <p:sldId id="966" r:id="rId59"/>
    <p:sldId id="725" r:id="rId60"/>
    <p:sldId id="888" r:id="rId61"/>
    <p:sldId id="837" r:id="rId62"/>
    <p:sldId id="841" r:id="rId63"/>
    <p:sldId id="970" r:id="rId64"/>
    <p:sldId id="847" r:id="rId65"/>
    <p:sldId id="848" r:id="rId66"/>
    <p:sldId id="842" r:id="rId67"/>
    <p:sldId id="843" r:id="rId68"/>
    <p:sldId id="971" r:id="rId69"/>
    <p:sldId id="844" r:id="rId70"/>
    <p:sldId id="965" r:id="rId71"/>
    <p:sldId id="988" r:id="rId72"/>
    <p:sldId id="894" r:id="rId73"/>
    <p:sldId id="900" r:id="rId74"/>
    <p:sldId id="905" r:id="rId75"/>
    <p:sldId id="895" r:id="rId76"/>
    <p:sldId id="899" r:id="rId77"/>
    <p:sldId id="972" r:id="rId78"/>
    <p:sldId id="977" r:id="rId79"/>
    <p:sldId id="976" r:id="rId80"/>
    <p:sldId id="975" r:id="rId81"/>
    <p:sldId id="978" r:id="rId82"/>
    <p:sldId id="907" r:id="rId83"/>
    <p:sldId id="908" r:id="rId84"/>
    <p:sldId id="909" r:id="rId85"/>
    <p:sldId id="910" r:id="rId86"/>
    <p:sldId id="912" r:id="rId87"/>
    <p:sldId id="913" r:id="rId88"/>
    <p:sldId id="914" r:id="rId89"/>
    <p:sldId id="915" r:id="rId90"/>
    <p:sldId id="916" r:id="rId91"/>
    <p:sldId id="917" r:id="rId92"/>
    <p:sldId id="918" r:id="rId93"/>
    <p:sldId id="922" r:id="rId94"/>
    <p:sldId id="923" r:id="rId95"/>
    <p:sldId id="993" r:id="rId96"/>
    <p:sldId id="925" r:id="rId97"/>
    <p:sldId id="927" r:id="rId98"/>
    <p:sldId id="926" r:id="rId99"/>
    <p:sldId id="973" r:id="rId100"/>
    <p:sldId id="937" r:id="rId101"/>
    <p:sldId id="938" r:id="rId102"/>
    <p:sldId id="939" r:id="rId103"/>
    <p:sldId id="940" r:id="rId104"/>
    <p:sldId id="994" r:id="rId105"/>
    <p:sldId id="941" r:id="rId106"/>
    <p:sldId id="943" r:id="rId107"/>
    <p:sldId id="942" r:id="rId108"/>
    <p:sldId id="944" r:id="rId109"/>
    <p:sldId id="945" r:id="rId110"/>
    <p:sldId id="946" r:id="rId111"/>
    <p:sldId id="947" r:id="rId112"/>
    <p:sldId id="948" r:id="rId113"/>
    <p:sldId id="949" r:id="rId114"/>
    <p:sldId id="950" r:id="rId115"/>
    <p:sldId id="952" r:id="rId116"/>
    <p:sldId id="953" r:id="rId117"/>
    <p:sldId id="951" r:id="rId118"/>
    <p:sldId id="974" r:id="rId119"/>
    <p:sldId id="954" r:id="rId120"/>
    <p:sldId id="958" r:id="rId121"/>
    <p:sldId id="959" r:id="rId122"/>
  </p:sldIdLst>
  <p:sldSz cx="12192000" cy="6858000"/>
  <p:notesSz cx="6858000" cy="9144000"/>
  <p:defaultTex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FF3300"/>
    <a:srgbClr val="0033CC"/>
    <a:srgbClr val="000099"/>
    <a:srgbClr val="FFFFD9"/>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4" autoAdjust="0"/>
    <p:restoredTop sz="88163" autoAdjust="0"/>
  </p:normalViewPr>
  <p:slideViewPr>
    <p:cSldViewPr>
      <p:cViewPr varScale="1">
        <p:scale>
          <a:sx n="131" d="100"/>
          <a:sy n="131" d="100"/>
        </p:scale>
        <p:origin x="224" y="184"/>
      </p:cViewPr>
      <p:guideLst>
        <p:guide orient="horz" pos="2160"/>
        <p:guide pos="3840"/>
      </p:guideLst>
    </p:cSldViewPr>
  </p:slideViewPr>
  <p:outlineViewPr>
    <p:cViewPr>
      <p:scale>
        <a:sx n="33" d="100"/>
        <a:sy n="33" d="100"/>
      </p:scale>
      <p:origin x="0" y="0"/>
    </p:cViewPr>
    <p:sldLst>
      <p:sld r:id="rId1" collapse="1"/>
      <p:sld r:id="rId2" collapse="1"/>
    </p:sldLst>
  </p:outlineViewPr>
  <p:notesTextViewPr>
    <p:cViewPr>
      <p:scale>
        <a:sx n="3" d="2"/>
        <a:sy n="3" d="2"/>
      </p:scale>
      <p:origin x="0" y="0"/>
    </p:cViewPr>
  </p:notesTextViewPr>
  <p:sorterViewPr>
    <p:cViewPr varScale="1">
      <p:scale>
        <a:sx n="1" d="1"/>
        <a:sy n="1" d="1"/>
      </p:scale>
      <p:origin x="0" y="-2916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handoutMaster" Target="handoutMasters/handout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_rels/viewProps.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3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5939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5939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5939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C4767735-2253-4F4A-9BEE-E2E37C59CD64}" type="slidenum">
              <a:rPr lang="en-US"/>
              <a:pPr>
                <a:defRPr/>
              </a:pPr>
              <a:t>‹#›</a:t>
            </a:fld>
            <a:endParaRPr lang="en-US"/>
          </a:p>
        </p:txBody>
      </p:sp>
    </p:spTree>
    <p:extLst>
      <p:ext uri="{BB962C8B-B14F-4D97-AF65-F5344CB8AC3E}">
        <p14:creationId xmlns:p14="http://schemas.microsoft.com/office/powerpoint/2010/main" val="37025346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286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11162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6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286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0BCFFE8C-98C0-45B6-A568-6DA1863ECBCD}" type="slidenum">
              <a:rPr lang="en-US"/>
              <a:pPr>
                <a:defRPr/>
              </a:pPr>
              <a:t>‹#›</a:t>
            </a:fld>
            <a:endParaRPr lang="en-US"/>
          </a:p>
        </p:txBody>
      </p:sp>
    </p:spTree>
    <p:extLst>
      <p:ext uri="{BB962C8B-B14F-4D97-AF65-F5344CB8AC3E}">
        <p14:creationId xmlns:p14="http://schemas.microsoft.com/office/powerpoint/2010/main" val="331628857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BCFFE8C-98C0-45B6-A568-6DA1863ECBCD}" type="slidenum">
              <a:rPr lang="en-US" smtClean="0"/>
              <a:pPr>
                <a:defRPr/>
              </a:pPr>
              <a:t>1</a:t>
            </a:fld>
            <a:endParaRPr lang="en-US"/>
          </a:p>
        </p:txBody>
      </p:sp>
    </p:spTree>
    <p:extLst>
      <p:ext uri="{BB962C8B-B14F-4D97-AF65-F5344CB8AC3E}">
        <p14:creationId xmlns:p14="http://schemas.microsoft.com/office/powerpoint/2010/main" val="2387938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BCFFE8C-98C0-45B6-A568-6DA1863ECBCD}" type="slidenum">
              <a:rPr lang="en-US" smtClean="0"/>
              <a:pPr>
                <a:defRPr/>
              </a:pPr>
              <a:t>32</a:t>
            </a:fld>
            <a:endParaRPr lang="en-US"/>
          </a:p>
        </p:txBody>
      </p:sp>
    </p:spTree>
    <p:extLst>
      <p:ext uri="{BB962C8B-B14F-4D97-AF65-F5344CB8AC3E}">
        <p14:creationId xmlns:p14="http://schemas.microsoft.com/office/powerpoint/2010/main" val="483609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BCFFE8C-98C0-45B6-A568-6DA1863ECBCD}" type="slidenum">
              <a:rPr lang="en-US" smtClean="0"/>
              <a:pPr>
                <a:defRPr/>
              </a:pPr>
              <a:t>33</a:t>
            </a:fld>
            <a:endParaRPr lang="en-US"/>
          </a:p>
        </p:txBody>
      </p:sp>
    </p:spTree>
    <p:extLst>
      <p:ext uri="{BB962C8B-B14F-4D97-AF65-F5344CB8AC3E}">
        <p14:creationId xmlns:p14="http://schemas.microsoft.com/office/powerpoint/2010/main" val="67823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BCFFE8C-98C0-45B6-A568-6DA1863ECBCD}" type="slidenum">
              <a:rPr lang="en-US" smtClean="0"/>
              <a:pPr>
                <a:defRPr/>
              </a:pPr>
              <a:t>47</a:t>
            </a:fld>
            <a:endParaRPr lang="en-US"/>
          </a:p>
        </p:txBody>
      </p:sp>
    </p:spTree>
    <p:extLst>
      <p:ext uri="{BB962C8B-B14F-4D97-AF65-F5344CB8AC3E}">
        <p14:creationId xmlns:p14="http://schemas.microsoft.com/office/powerpoint/2010/main" val="3211726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BCFFE8C-98C0-45B6-A568-6DA1863ECBCD}" type="slidenum">
              <a:rPr lang="en-US" smtClean="0"/>
              <a:pPr>
                <a:defRPr/>
              </a:pPr>
              <a:t>56</a:t>
            </a:fld>
            <a:endParaRPr lang="en-US"/>
          </a:p>
        </p:txBody>
      </p:sp>
    </p:spTree>
    <p:extLst>
      <p:ext uri="{BB962C8B-B14F-4D97-AF65-F5344CB8AC3E}">
        <p14:creationId xmlns:p14="http://schemas.microsoft.com/office/powerpoint/2010/main" val="2925959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475790770"/>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5402863"/>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66200" y="152400"/>
            <a:ext cx="2819400" cy="6324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8000" y="152400"/>
            <a:ext cx="8255000" cy="6324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583768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10363200" cy="1143000"/>
          </a:xfrm>
        </p:spPr>
        <p:txBody>
          <a:bodyPr/>
          <a:lstStyle/>
          <a:p>
            <a:r>
              <a:rPr lang="en-US"/>
              <a:t>Click to edit Master title style</a:t>
            </a:r>
          </a:p>
        </p:txBody>
      </p:sp>
      <p:sp>
        <p:nvSpPr>
          <p:cNvPr id="3" name="Content Placeholder 2"/>
          <p:cNvSpPr>
            <a:spLocks noGrp="1"/>
          </p:cNvSpPr>
          <p:nvPr>
            <p:ph sz="half" idx="1"/>
          </p:nvPr>
        </p:nvSpPr>
        <p:spPr>
          <a:xfrm>
            <a:off x="508000" y="1676400"/>
            <a:ext cx="5537200"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248400" y="1676400"/>
            <a:ext cx="5537200" cy="2324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248400" y="4152900"/>
            <a:ext cx="5537200" cy="2324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735187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914400" y="152400"/>
            <a:ext cx="10363200" cy="1143000"/>
          </a:xfrm>
        </p:spPr>
        <p:txBody>
          <a:bodyPr/>
          <a:lstStyle/>
          <a:p>
            <a:r>
              <a:rPr lang="en-US"/>
              <a:t>Click to edit Master title style</a:t>
            </a:r>
          </a:p>
        </p:txBody>
      </p:sp>
      <p:sp>
        <p:nvSpPr>
          <p:cNvPr id="3" name="Content Placeholder 2"/>
          <p:cNvSpPr>
            <a:spLocks noGrp="1"/>
          </p:cNvSpPr>
          <p:nvPr>
            <p:ph sz="quarter" idx="1"/>
          </p:nvPr>
        </p:nvSpPr>
        <p:spPr>
          <a:xfrm>
            <a:off x="508000" y="1676400"/>
            <a:ext cx="5537200" cy="2324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248400" y="1676400"/>
            <a:ext cx="5537200" cy="2324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508000" y="4152900"/>
            <a:ext cx="5537200" cy="2324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248400" y="4152900"/>
            <a:ext cx="5537200" cy="2324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54017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0600931"/>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229072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676400"/>
            <a:ext cx="55372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48400" y="1676400"/>
            <a:ext cx="55372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6129450"/>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526291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319949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956041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1773627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308522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99"/>
            </a:gs>
            <a:gs pos="50000">
              <a:srgbClr val="000047"/>
            </a:gs>
            <a:gs pos="100000">
              <a:srgbClr val="000099"/>
            </a:gs>
          </a:gsLst>
          <a:lin ang="54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4400" y="152400"/>
            <a:ext cx="10363200" cy="1143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508000" y="1676400"/>
            <a:ext cx="11277600" cy="4800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www.census.gov/"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hyperlink" Target="http://www.bls.gov/cex/home.htm#data"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oleObject" Target="../embeddings/oleObject11.bin"/><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oleObject" Target="../embeddings/oleObject12.bin"/><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oleObject" Target="../embeddings/oleObject13.bin"/><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oleObject" Target="../embeddings/oleObject14.bin"/><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oleObject" Target="../embeddings/oleObject15.bin"/><Relationship Id="rId1" Type="http://schemas.openxmlformats.org/officeDocument/2006/relationships/slideLayout" Target="../slideLayouts/slideLayout2.xml"/><Relationship Id="rId4" Type="http://schemas.openxmlformats.org/officeDocument/2006/relationships/hyperlink" Target="https://claritas360.claritas.com/mybestsegments/" TargetMode="External"/></Relationships>
</file>

<file path=ppt/slides/_rels/slide11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image" Target="../media/image97.png"/><Relationship Id="rId7" Type="http://schemas.openxmlformats.org/officeDocument/2006/relationships/image" Target="../media/image99.png"/><Relationship Id="rId2" Type="http://schemas.openxmlformats.org/officeDocument/2006/relationships/oleObject" Target="../embeddings/oleObject16.bin"/><Relationship Id="rId1" Type="http://schemas.openxmlformats.org/officeDocument/2006/relationships/slideLayout" Target="../slideLayouts/slideLayout13.xml"/><Relationship Id="rId6" Type="http://schemas.openxmlformats.org/officeDocument/2006/relationships/oleObject" Target="../embeddings/oleObject18.bin"/><Relationship Id="rId11" Type="http://schemas.openxmlformats.org/officeDocument/2006/relationships/image" Target="../media/image101.png"/><Relationship Id="rId5" Type="http://schemas.openxmlformats.org/officeDocument/2006/relationships/image" Target="../media/image98.png"/><Relationship Id="rId10" Type="http://schemas.openxmlformats.org/officeDocument/2006/relationships/oleObject" Target="../embeddings/oleObject20.bin"/><Relationship Id="rId4" Type="http://schemas.openxmlformats.org/officeDocument/2006/relationships/oleObject" Target="../embeddings/oleObject17.bin"/><Relationship Id="rId9" Type="http://schemas.openxmlformats.org/officeDocument/2006/relationships/image" Target="../media/image100.png"/></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hyperlink" Target="https://www.richmondfed.org/~/media/richmondfedorg/research/national_economy/national_economic_indicators/pdf/all_charts.pdf"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hyperlink" Target="http://brunolib.cba.ua.edu/" TargetMode="Externa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oleObject" Target="../embeddings/oleObject7.bin"/><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oleObject" Target="../embeddings/oleObject8.bin"/><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oleObject" Target="../embeddings/oleObject9.bin"/><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oleObject" Target="../embeddings/oleObject10.bin"/><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052"/>
          <p:cNvSpPr>
            <a:spLocks noChangeArrowheads="1"/>
          </p:cNvSpPr>
          <p:nvPr/>
        </p:nvSpPr>
        <p:spPr bwMode="auto">
          <a:xfrm>
            <a:off x="1905001" y="2133600"/>
            <a:ext cx="4449763"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endParaRPr lang="en-US" sz="4000" b="1">
              <a:solidFill>
                <a:srgbClr val="FFC000"/>
              </a:solidFill>
            </a:endParaRPr>
          </a:p>
          <a:p>
            <a:endParaRPr lang="en-US" sz="4000" b="1">
              <a:solidFill>
                <a:srgbClr val="FFC000"/>
              </a:solidFill>
            </a:endParaRPr>
          </a:p>
          <a:p>
            <a:endParaRPr lang="en-US" sz="4000" b="1">
              <a:solidFill>
                <a:srgbClr val="FFC000"/>
              </a:solidFill>
            </a:endParaRPr>
          </a:p>
          <a:p>
            <a:endParaRPr lang="en-US" sz="4000" b="1">
              <a:solidFill>
                <a:srgbClr val="FFC000"/>
              </a:solidFill>
            </a:endParaRPr>
          </a:p>
          <a:p>
            <a:endParaRPr lang="en-US" sz="4000" b="1">
              <a:solidFill>
                <a:srgbClr val="FFC000"/>
              </a:solidFill>
            </a:endParaRPr>
          </a:p>
          <a:p>
            <a:endParaRPr lang="en-US" sz="3600" b="1">
              <a:solidFill>
                <a:srgbClr val="FFC000"/>
              </a:solidFill>
            </a:endParaRPr>
          </a:p>
          <a:p>
            <a:endParaRPr lang="en-US" sz="3600" b="1">
              <a:solidFill>
                <a:srgbClr val="FFC000"/>
              </a:solidFill>
            </a:endParaRPr>
          </a:p>
        </p:txBody>
      </p:sp>
      <p:sp>
        <p:nvSpPr>
          <p:cNvPr id="53252" name="Rectangle 5"/>
          <p:cNvSpPr>
            <a:spLocks noChangeArrowheads="1"/>
          </p:cNvSpPr>
          <p:nvPr/>
        </p:nvSpPr>
        <p:spPr bwMode="auto">
          <a:xfrm>
            <a:off x="609600" y="319980"/>
            <a:ext cx="5181600" cy="6309420"/>
          </a:xfrm>
          <a:prstGeom prst="rect">
            <a:avLst/>
          </a:prstGeom>
          <a:noFill/>
          <a:ln w="9525">
            <a:noFill/>
            <a:miter lim="800000"/>
            <a:headEnd/>
            <a:tailEnd/>
          </a:ln>
        </p:spPr>
        <p:txBody>
          <a:bodyPr wrap="square">
            <a:spAutoFit/>
          </a:bodyPr>
          <a:lstStyle/>
          <a:p>
            <a:pPr>
              <a:defRPr/>
            </a:pPr>
            <a:r>
              <a:rPr lang="en-US" sz="4000" b="1" dirty="0">
                <a:solidFill>
                  <a:srgbClr val="FFC000"/>
                </a:solidFill>
              </a:rPr>
              <a:t>Mkt530 Module 2:</a:t>
            </a:r>
          </a:p>
          <a:p>
            <a:pPr>
              <a:defRPr/>
            </a:pPr>
            <a:endParaRPr lang="en-US" sz="4000" b="1" dirty="0">
              <a:solidFill>
                <a:srgbClr val="FFC000"/>
              </a:solidFill>
            </a:endParaRPr>
          </a:p>
          <a:p>
            <a:pPr>
              <a:defRPr/>
            </a:pPr>
            <a:r>
              <a:rPr lang="en-US" sz="3600" b="1" dirty="0">
                <a:solidFill>
                  <a:srgbClr val="FFC000"/>
                </a:solidFill>
              </a:rPr>
              <a:t>Reporting Research Results</a:t>
            </a:r>
          </a:p>
          <a:p>
            <a:pPr marL="514350" indent="-514350">
              <a:defRPr/>
            </a:pPr>
            <a:r>
              <a:rPr lang="en-US" sz="3600" b="1" dirty="0">
                <a:solidFill>
                  <a:srgbClr val="FFC000"/>
                </a:solidFill>
              </a:rPr>
              <a:t>	</a:t>
            </a:r>
            <a:r>
              <a:rPr lang="en-US" sz="3600" b="1" dirty="0" err="1">
                <a:solidFill>
                  <a:srgbClr val="FFC000"/>
                </a:solidFill>
              </a:rPr>
              <a:t>Ch</a:t>
            </a:r>
            <a:r>
              <a:rPr lang="en-US" sz="3600" b="1" dirty="0">
                <a:solidFill>
                  <a:srgbClr val="FFC000"/>
                </a:solidFill>
              </a:rPr>
              <a:t> 23 (in recent editions)</a:t>
            </a:r>
          </a:p>
          <a:p>
            <a:pPr marL="514350" indent="-514350">
              <a:defRPr/>
            </a:pPr>
            <a:endParaRPr lang="en-US" sz="3600" b="1" dirty="0">
              <a:solidFill>
                <a:srgbClr val="FFC000"/>
              </a:solidFill>
            </a:endParaRPr>
          </a:p>
          <a:p>
            <a:pPr>
              <a:defRPr/>
            </a:pPr>
            <a:r>
              <a:rPr lang="en-US" sz="3600" b="1" dirty="0">
                <a:solidFill>
                  <a:srgbClr val="FFC000"/>
                </a:solidFill>
              </a:rPr>
              <a:t>Finding and Reporting with Secondary Data</a:t>
            </a:r>
          </a:p>
          <a:p>
            <a:pPr marL="971550" lvl="1" indent="-514350">
              <a:defRPr/>
            </a:pPr>
            <a:r>
              <a:rPr lang="en-US" sz="3600" b="1" dirty="0" err="1">
                <a:solidFill>
                  <a:srgbClr val="FFC000"/>
                </a:solidFill>
              </a:rPr>
              <a:t>Ch</a:t>
            </a:r>
            <a:r>
              <a:rPr lang="en-US" sz="3600" b="1" dirty="0">
                <a:solidFill>
                  <a:srgbClr val="FFC000"/>
                </a:solidFill>
              </a:rPr>
              <a:t> 4</a:t>
            </a:r>
          </a:p>
          <a:p>
            <a:pPr marL="971550" lvl="1" indent="-514350">
              <a:defRPr/>
            </a:pPr>
            <a:endParaRPr lang="en-US" sz="3600" b="1" dirty="0">
              <a:solidFill>
                <a:srgbClr val="FFC000"/>
              </a:solidFill>
            </a:endParaRPr>
          </a:p>
        </p:txBody>
      </p:sp>
      <p:pic>
        <p:nvPicPr>
          <p:cNvPr id="2" name="Picture 1"/>
          <p:cNvPicPr>
            <a:picLocks noChangeAspect="1"/>
          </p:cNvPicPr>
          <p:nvPr/>
        </p:nvPicPr>
        <p:blipFill>
          <a:blip r:embed="rId3"/>
          <a:stretch>
            <a:fillRect/>
          </a:stretch>
        </p:blipFill>
        <p:spPr>
          <a:xfrm>
            <a:off x="6857999" y="914400"/>
            <a:ext cx="4194935" cy="50292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52400"/>
            <a:ext cx="10363200" cy="1143000"/>
          </a:xfrm>
        </p:spPr>
        <p:txBody>
          <a:bodyPr/>
          <a:lstStyle/>
          <a:p>
            <a:r>
              <a:rPr lang="en-US" dirty="0"/>
              <a:t>A Letter of Transmittal - Often</a:t>
            </a:r>
          </a:p>
        </p:txBody>
      </p:sp>
      <p:pic>
        <p:nvPicPr>
          <p:cNvPr id="1187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2361" y="1371600"/>
            <a:ext cx="5152503" cy="533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1"/>
          <p:cNvSpPr txBox="1">
            <a:spLocks/>
          </p:cNvSpPr>
          <p:nvPr/>
        </p:nvSpPr>
        <p:spPr bwMode="auto">
          <a:xfrm>
            <a:off x="228600" y="2209800"/>
            <a:ext cx="2819400" cy="1981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r>
              <a:rPr lang="en-US" sz="2800" kern="0" dirty="0"/>
              <a:t>Especially a report for a client</a:t>
            </a:r>
          </a:p>
        </p:txBody>
      </p:sp>
    </p:spTree>
    <p:extLst>
      <p:ext uri="{BB962C8B-B14F-4D97-AF65-F5344CB8AC3E}">
        <p14:creationId xmlns:p14="http://schemas.microsoft.com/office/powerpoint/2010/main" val="2839379134"/>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914400" y="181232"/>
            <a:ext cx="10363200" cy="1143000"/>
          </a:xfrm>
        </p:spPr>
        <p:txBody>
          <a:bodyPr/>
          <a:lstStyle/>
          <a:p>
            <a:pPr eaLnBrk="1" hangingPunct="1"/>
            <a:r>
              <a:rPr lang="en-US"/>
              <a:t>Secondary Information</a:t>
            </a:r>
          </a:p>
        </p:txBody>
      </p:sp>
      <p:sp>
        <p:nvSpPr>
          <p:cNvPr id="87043" name="Rectangle 3"/>
          <p:cNvSpPr>
            <a:spLocks noGrp="1" noChangeArrowheads="1"/>
          </p:cNvSpPr>
          <p:nvPr>
            <p:ph type="body" idx="1"/>
          </p:nvPr>
        </p:nvSpPr>
        <p:spPr>
          <a:xfrm>
            <a:off x="1790700" y="1600200"/>
            <a:ext cx="8610600" cy="4953000"/>
          </a:xfrm>
        </p:spPr>
        <p:txBody>
          <a:bodyPr/>
          <a:lstStyle/>
          <a:p>
            <a:pPr marL="609600" indent="-609600" eaLnBrk="1" hangingPunct="1">
              <a:buNone/>
            </a:pPr>
            <a:r>
              <a:rPr lang="en-US" sz="2800" dirty="0"/>
              <a:t>Three basic types of secondary information we can find:</a:t>
            </a:r>
          </a:p>
          <a:p>
            <a:pPr marL="609600" indent="-609600" eaLnBrk="1" hangingPunct="1">
              <a:buNone/>
            </a:pPr>
            <a:endParaRPr lang="en-US" sz="900" dirty="0"/>
          </a:p>
          <a:p>
            <a:pPr marL="971550" lvl="1" indent="-457200" eaLnBrk="1" hangingPunct="1">
              <a:buFontTx/>
              <a:buAutoNum type="arabicPeriod"/>
            </a:pPr>
            <a:r>
              <a:rPr lang="en-US" sz="3200" dirty="0">
                <a:solidFill>
                  <a:srgbClr val="0033CC"/>
                </a:solidFill>
              </a:rPr>
              <a:t>Market structure, industry structure, economic issues, industry issues, industry trends, social trends, industry drivers, characteristics of markets</a:t>
            </a:r>
          </a:p>
          <a:p>
            <a:pPr marL="971550" lvl="1" indent="-457200" eaLnBrk="1" hangingPunct="1">
              <a:buFontTx/>
              <a:buAutoNum type="arabicPeriod"/>
            </a:pPr>
            <a:r>
              <a:rPr lang="en-US" sz="3200" dirty="0">
                <a:solidFill>
                  <a:srgbClr val="0033CC"/>
                </a:solidFill>
              </a:rPr>
              <a:t>Numbers, performance, locations, types of businesses (and other economic entities)</a:t>
            </a:r>
          </a:p>
          <a:p>
            <a:pPr marL="971550" lvl="1" indent="-457200" eaLnBrk="1" hangingPunct="1">
              <a:buFontTx/>
              <a:buAutoNum type="arabicPeriod"/>
            </a:pPr>
            <a:r>
              <a:rPr lang="en-US" sz="3200" dirty="0">
                <a:solidFill>
                  <a:srgbClr val="FF0000"/>
                </a:solidFill>
              </a:rPr>
              <a:t>Numbers, behaviors, locations, types of people</a:t>
            </a:r>
          </a:p>
        </p:txBody>
      </p:sp>
    </p:spTree>
    <p:extLst>
      <p:ext uri="{BB962C8B-B14F-4D97-AF65-F5344CB8AC3E}">
        <p14:creationId xmlns:p14="http://schemas.microsoft.com/office/powerpoint/2010/main" val="400763409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en-US"/>
              <a:t>People data</a:t>
            </a:r>
          </a:p>
        </p:txBody>
      </p:sp>
      <p:sp>
        <p:nvSpPr>
          <p:cNvPr id="88067" name="Rectangle 3"/>
          <p:cNvSpPr>
            <a:spLocks noGrp="1" noChangeArrowheads="1"/>
          </p:cNvSpPr>
          <p:nvPr>
            <p:ph type="body" idx="1"/>
          </p:nvPr>
        </p:nvSpPr>
        <p:spPr>
          <a:xfrm>
            <a:off x="457200" y="1676400"/>
            <a:ext cx="11277600" cy="4800600"/>
          </a:xfrm>
        </p:spPr>
        <p:txBody>
          <a:bodyPr/>
          <a:lstStyle/>
          <a:p>
            <a:pPr eaLnBrk="1" hangingPunct="1"/>
            <a:r>
              <a:rPr lang="en-US" u="sng" dirty="0"/>
              <a:t>Numbers</a:t>
            </a:r>
            <a:r>
              <a:rPr lang="en-US" dirty="0"/>
              <a:t> of people</a:t>
            </a:r>
          </a:p>
          <a:p>
            <a:pPr eaLnBrk="1" hangingPunct="1"/>
            <a:r>
              <a:rPr lang="en-US" dirty="0"/>
              <a:t>Numbers of people </a:t>
            </a:r>
            <a:r>
              <a:rPr lang="en-US" u="sng" dirty="0"/>
              <a:t>where</a:t>
            </a:r>
          </a:p>
          <a:p>
            <a:pPr lvl="1" eaLnBrk="1" hangingPunct="1"/>
            <a:r>
              <a:rPr lang="en-US" dirty="0"/>
              <a:t>Nation, state, county, tract, zip, block group, block, radius, trade area </a:t>
            </a:r>
          </a:p>
          <a:p>
            <a:pPr eaLnBrk="1" hangingPunct="1"/>
            <a:r>
              <a:rPr lang="en-US" dirty="0"/>
              <a:t>Numbers of </a:t>
            </a:r>
            <a:r>
              <a:rPr lang="en-US" u="sng" dirty="0"/>
              <a:t>types</a:t>
            </a:r>
            <a:r>
              <a:rPr lang="en-US" dirty="0"/>
              <a:t> of people</a:t>
            </a:r>
          </a:p>
          <a:p>
            <a:pPr eaLnBrk="1" hangingPunct="1"/>
            <a:r>
              <a:rPr lang="en-US" dirty="0"/>
              <a:t>Numbers of types of people </a:t>
            </a:r>
            <a:r>
              <a:rPr lang="en-US" u="sng" dirty="0"/>
              <a:t>when</a:t>
            </a:r>
          </a:p>
          <a:p>
            <a:pPr lvl="1" eaLnBrk="1" hangingPunct="1"/>
            <a:r>
              <a:rPr lang="en-US" dirty="0"/>
              <a:t>Past exact (?) versus now (estimated) versus forecast</a:t>
            </a:r>
          </a:p>
          <a:p>
            <a:pPr marL="514350" indent="-457200" eaLnBrk="1" hangingPunct="1"/>
            <a:r>
              <a:rPr lang="en-US" u="sng" dirty="0"/>
              <a:t>Spending</a:t>
            </a:r>
            <a:r>
              <a:rPr lang="en-US" dirty="0"/>
              <a:t> by people!</a:t>
            </a:r>
          </a:p>
        </p:txBody>
      </p:sp>
    </p:spTree>
    <p:extLst>
      <p:ext uri="{BB962C8B-B14F-4D97-AF65-F5344CB8AC3E}">
        <p14:creationId xmlns:p14="http://schemas.microsoft.com/office/powerpoint/2010/main" val="129235252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2209800" y="164757"/>
            <a:ext cx="7772400" cy="1066800"/>
          </a:xfrm>
        </p:spPr>
        <p:txBody>
          <a:bodyPr/>
          <a:lstStyle/>
          <a:p>
            <a:pPr eaLnBrk="1" hangingPunct="1"/>
            <a:r>
              <a:rPr lang="en-US" sz="2800" dirty="0"/>
              <a:t>Step one  - The US Census</a:t>
            </a:r>
            <a:br>
              <a:rPr lang="en-US" sz="2800" dirty="0"/>
            </a:br>
            <a:r>
              <a:rPr lang="en-US" sz="2800" dirty="0">
                <a:solidFill>
                  <a:schemeClr val="accent6"/>
                </a:solidFill>
                <a:hlinkClick r:id="rId2">
                  <a:extLst>
                    <a:ext uri="{A12FA001-AC4F-418D-AE19-62706E023703}">
                      <ahyp:hlinkClr xmlns:ahyp="http://schemas.microsoft.com/office/drawing/2018/hyperlinkcolor" val="tx"/>
                    </a:ext>
                  </a:extLst>
                </a:hlinkClick>
              </a:rPr>
              <a:t>www.census.gov</a:t>
            </a:r>
            <a:endParaRPr lang="en-US" sz="2800" dirty="0">
              <a:solidFill>
                <a:schemeClr val="accent6"/>
              </a:solidFill>
            </a:endParaRPr>
          </a:p>
        </p:txBody>
      </p:sp>
      <p:pic>
        <p:nvPicPr>
          <p:cNvPr id="8909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8235" y="1379757"/>
            <a:ext cx="8215530" cy="53134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019943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4"/>
          <p:cNvSpPr>
            <a:spLocks noGrp="1" noChangeArrowheads="1"/>
          </p:cNvSpPr>
          <p:nvPr>
            <p:ph type="title"/>
          </p:nvPr>
        </p:nvSpPr>
        <p:spPr>
          <a:xfrm>
            <a:off x="2209799" y="133865"/>
            <a:ext cx="7772400" cy="685800"/>
          </a:xfrm>
        </p:spPr>
        <p:txBody>
          <a:bodyPr/>
          <a:lstStyle/>
          <a:p>
            <a:pPr eaLnBrk="1" hangingPunct="1"/>
            <a:r>
              <a:rPr lang="en-US" sz="3600" dirty="0"/>
              <a:t>2020 Census of Population and Housing</a:t>
            </a:r>
          </a:p>
        </p:txBody>
      </p:sp>
      <p:pic>
        <p:nvPicPr>
          <p:cNvPr id="2" name="Picture 1"/>
          <p:cNvPicPr>
            <a:picLocks noChangeAspect="1"/>
          </p:cNvPicPr>
          <p:nvPr/>
        </p:nvPicPr>
        <p:blipFill>
          <a:blip r:embed="rId2"/>
          <a:stretch>
            <a:fillRect/>
          </a:stretch>
        </p:blipFill>
        <p:spPr>
          <a:xfrm>
            <a:off x="2795126" y="990600"/>
            <a:ext cx="6601746" cy="5658640"/>
          </a:xfrm>
          <a:prstGeom prst="rect">
            <a:avLst/>
          </a:prstGeom>
        </p:spPr>
      </p:pic>
    </p:spTree>
    <p:extLst>
      <p:ext uri="{BB962C8B-B14F-4D97-AF65-F5344CB8AC3E}">
        <p14:creationId xmlns:p14="http://schemas.microsoft.com/office/powerpoint/2010/main" val="110170810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 with Census data</a:t>
            </a:r>
          </a:p>
        </p:txBody>
      </p:sp>
      <p:pic>
        <p:nvPicPr>
          <p:cNvPr id="4" name="Content Placeholder 3"/>
          <p:cNvPicPr>
            <a:picLocks noGrp="1" noChangeAspect="1"/>
          </p:cNvPicPr>
          <p:nvPr>
            <p:ph idx="1"/>
          </p:nvPr>
        </p:nvPicPr>
        <p:blipFill>
          <a:blip r:embed="rId2"/>
          <a:stretch>
            <a:fillRect/>
          </a:stretch>
        </p:blipFill>
        <p:spPr>
          <a:xfrm>
            <a:off x="2025410" y="1447800"/>
            <a:ext cx="8141179" cy="5181600"/>
          </a:xfrm>
          <a:prstGeom prst="rect">
            <a:avLst/>
          </a:prstGeom>
        </p:spPr>
      </p:pic>
    </p:spTree>
    <p:extLst>
      <p:ext uri="{BB962C8B-B14F-4D97-AF65-F5344CB8AC3E}">
        <p14:creationId xmlns:p14="http://schemas.microsoft.com/office/powerpoint/2010/main" val="3688534623"/>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304800" y="304800"/>
            <a:ext cx="11277600" cy="1219200"/>
          </a:xfrm>
        </p:spPr>
        <p:txBody>
          <a:bodyPr/>
          <a:lstStyle/>
          <a:p>
            <a:pPr eaLnBrk="1" hangingPunct="1"/>
            <a:r>
              <a:rPr lang="en-US" sz="3600" dirty="0"/>
              <a:t>And we need more than just numbers and demographics by geography</a:t>
            </a:r>
          </a:p>
        </p:txBody>
      </p:sp>
      <p:sp>
        <p:nvSpPr>
          <p:cNvPr id="100355" name="Rectangle 3"/>
          <p:cNvSpPr>
            <a:spLocks noGrp="1" noChangeArrowheads="1"/>
          </p:cNvSpPr>
          <p:nvPr>
            <p:ph type="body" idx="1"/>
          </p:nvPr>
        </p:nvSpPr>
        <p:spPr>
          <a:xfrm>
            <a:off x="457200" y="1676400"/>
            <a:ext cx="11277600" cy="4800600"/>
          </a:xfrm>
        </p:spPr>
        <p:txBody>
          <a:bodyPr/>
          <a:lstStyle/>
          <a:p>
            <a:pPr eaLnBrk="1" hangingPunct="1"/>
            <a:r>
              <a:rPr lang="en-US" dirty="0"/>
              <a:t>We need spending estimates</a:t>
            </a:r>
          </a:p>
          <a:p>
            <a:pPr eaLnBrk="1" hangingPunct="1"/>
            <a:endParaRPr lang="en-US" dirty="0"/>
          </a:p>
          <a:p>
            <a:pPr eaLnBrk="1" hangingPunct="1"/>
            <a:r>
              <a:rPr lang="en-US" dirty="0"/>
              <a:t>We need lifestyle insights</a:t>
            </a:r>
          </a:p>
          <a:p>
            <a:pPr eaLnBrk="1" hangingPunct="1"/>
            <a:endParaRPr lang="en-US" dirty="0"/>
          </a:p>
          <a:p>
            <a:pPr eaLnBrk="1" hangingPunct="1"/>
            <a:r>
              <a:rPr lang="en-US" dirty="0"/>
              <a:t>We need product usage </a:t>
            </a:r>
          </a:p>
          <a:p>
            <a:pPr eaLnBrk="1" hangingPunct="1"/>
            <a:endParaRPr lang="en-US" dirty="0"/>
          </a:p>
          <a:p>
            <a:pPr eaLnBrk="1" hangingPunct="1"/>
            <a:r>
              <a:rPr lang="en-US" dirty="0"/>
              <a:t>We need these BY demographics </a:t>
            </a:r>
          </a:p>
        </p:txBody>
      </p:sp>
    </p:spTree>
    <p:extLst>
      <p:ext uri="{BB962C8B-B14F-4D97-AF65-F5344CB8AC3E}">
        <p14:creationId xmlns:p14="http://schemas.microsoft.com/office/powerpoint/2010/main" val="281145568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3913" y="576262"/>
            <a:ext cx="9304174" cy="570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82732344"/>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2095500" y="152400"/>
            <a:ext cx="8001000" cy="1676400"/>
          </a:xfrm>
        </p:spPr>
        <p:txBody>
          <a:bodyPr/>
          <a:lstStyle/>
          <a:p>
            <a:pPr eaLnBrk="1" hangingPunct="1"/>
            <a:r>
              <a:rPr lang="en-US" sz="3200" dirty="0"/>
              <a:t>Estimating Consumer Spending </a:t>
            </a:r>
            <a:br>
              <a:rPr lang="en-US" sz="3200" dirty="0"/>
            </a:br>
            <a:r>
              <a:rPr lang="en-US" sz="3200" dirty="0"/>
              <a:t>by category of good/service</a:t>
            </a:r>
            <a:br>
              <a:rPr lang="en-US" sz="3200" dirty="0"/>
            </a:br>
            <a:r>
              <a:rPr lang="en-US" sz="2400" dirty="0">
                <a:solidFill>
                  <a:schemeClr val="accent6"/>
                </a:solidFill>
                <a:hlinkClick r:id="rId2">
                  <a:extLst>
                    <a:ext uri="{A12FA001-AC4F-418D-AE19-62706E023703}">
                      <ahyp:hlinkClr xmlns:ahyp="http://schemas.microsoft.com/office/drawing/2018/hyperlinkcolor" val="tx"/>
                    </a:ext>
                  </a:extLst>
                </a:hlinkClick>
              </a:rPr>
              <a:t>http://www.bls.gov/cex/home.htm#data</a:t>
            </a:r>
            <a:endParaRPr lang="en-US" sz="2400" dirty="0"/>
          </a:p>
        </p:txBody>
      </p:sp>
      <p:pic>
        <p:nvPicPr>
          <p:cNvPr id="101379" name="Picture 3"/>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2019300" y="2057400"/>
            <a:ext cx="8153400" cy="4648200"/>
          </a:xfrm>
        </p:spPr>
      </p:pic>
    </p:spTree>
    <p:extLst>
      <p:ext uri="{BB962C8B-B14F-4D97-AF65-F5344CB8AC3E}">
        <p14:creationId xmlns:p14="http://schemas.microsoft.com/office/powerpoint/2010/main" val="3135782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4532311" y="342171"/>
            <a:ext cx="3127375"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solidFill>
                  <a:schemeClr val="accent6"/>
                </a:solidFill>
              </a:rPr>
              <a:t>http://www.bls.gov/cex/</a:t>
            </a:r>
          </a:p>
        </p:txBody>
      </p:sp>
      <p:pic>
        <p:nvPicPr>
          <p:cNvPr id="2" name="Picture 1"/>
          <p:cNvPicPr>
            <a:picLocks noChangeAspect="1"/>
          </p:cNvPicPr>
          <p:nvPr/>
        </p:nvPicPr>
        <p:blipFill>
          <a:blip r:embed="rId2"/>
          <a:stretch>
            <a:fillRect/>
          </a:stretch>
        </p:blipFill>
        <p:spPr>
          <a:xfrm>
            <a:off x="1828800" y="914400"/>
            <a:ext cx="8686800" cy="5876996"/>
          </a:xfrm>
          <a:prstGeom prst="rect">
            <a:avLst/>
          </a:prstGeom>
        </p:spPr>
      </p:pic>
    </p:spTree>
    <p:extLst>
      <p:ext uri="{BB962C8B-B14F-4D97-AF65-F5344CB8AC3E}">
        <p14:creationId xmlns:p14="http://schemas.microsoft.com/office/powerpoint/2010/main" val="1785190884"/>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0452" y="136592"/>
            <a:ext cx="7811096" cy="65848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7719741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Executive Summary – For a long report</a:t>
            </a:r>
          </a:p>
        </p:txBody>
      </p:sp>
      <p:sp>
        <p:nvSpPr>
          <p:cNvPr id="3" name="Content Placeholder 2"/>
          <p:cNvSpPr>
            <a:spLocks noGrp="1"/>
          </p:cNvSpPr>
          <p:nvPr>
            <p:ph idx="1"/>
          </p:nvPr>
        </p:nvSpPr>
        <p:spPr>
          <a:xfrm>
            <a:off x="457200" y="1676400"/>
            <a:ext cx="11277600" cy="4800600"/>
          </a:xfrm>
        </p:spPr>
        <p:txBody>
          <a:bodyPr/>
          <a:lstStyle/>
          <a:p>
            <a:pPr marL="0" indent="0">
              <a:buNone/>
            </a:pPr>
            <a:r>
              <a:rPr lang="en-US" dirty="0"/>
              <a:t>The Executive Summary taps into each of the major findings that are detailed later in the report</a:t>
            </a:r>
          </a:p>
          <a:p>
            <a:pPr marL="0" indent="0">
              <a:buNone/>
            </a:pPr>
            <a:endParaRPr lang="en-US" dirty="0"/>
          </a:p>
          <a:p>
            <a:pPr lvl="1"/>
            <a:r>
              <a:rPr lang="en-US" dirty="0"/>
              <a:t>Typically bullet form (but not always)</a:t>
            </a:r>
          </a:p>
          <a:p>
            <a:pPr lvl="1"/>
            <a:endParaRPr lang="en-US" dirty="0"/>
          </a:p>
          <a:p>
            <a:pPr lvl="1"/>
            <a:r>
              <a:rPr lang="en-US" dirty="0"/>
              <a:t>Succinct and to the point</a:t>
            </a:r>
          </a:p>
          <a:p>
            <a:pPr lvl="1"/>
            <a:endParaRPr lang="en-US" dirty="0"/>
          </a:p>
          <a:p>
            <a:pPr lvl="1"/>
            <a:r>
              <a:rPr lang="en-US" dirty="0"/>
              <a:t>Summary of final findings and recommendation either at end or at beginning of executive summary</a:t>
            </a:r>
          </a:p>
        </p:txBody>
      </p:sp>
    </p:spTree>
    <p:extLst>
      <p:ext uri="{BB962C8B-B14F-4D97-AF65-F5344CB8AC3E}">
        <p14:creationId xmlns:p14="http://schemas.microsoft.com/office/powerpoint/2010/main" val="3776575836"/>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1138" name="Object 2"/>
          <p:cNvGraphicFramePr>
            <a:graphicFrameLocks noGrp="1" noChangeAspect="1"/>
          </p:cNvGraphicFramePr>
          <p:nvPr>
            <p:ph idx="1"/>
            <p:extLst>
              <p:ext uri="{D42A27DB-BD31-4B8C-83A1-F6EECF244321}">
                <p14:modId xmlns:p14="http://schemas.microsoft.com/office/powerpoint/2010/main" val="705894839"/>
              </p:ext>
            </p:extLst>
          </p:nvPr>
        </p:nvGraphicFramePr>
        <p:xfrm>
          <a:off x="2933700" y="1236845"/>
          <a:ext cx="6324600" cy="5392554"/>
        </p:xfrm>
        <a:graphic>
          <a:graphicData uri="http://schemas.openxmlformats.org/presentationml/2006/ole">
            <mc:AlternateContent xmlns:mc="http://schemas.openxmlformats.org/markup-compatibility/2006">
              <mc:Choice xmlns:v="urn:schemas-microsoft-com:vml" Requires="v">
                <p:oleObj name="Photo Editor Photo" r:id="rId2" imgW="5772956" imgH="5676190" progId="MSPhotoEd.3">
                  <p:embed/>
                </p:oleObj>
              </mc:Choice>
              <mc:Fallback>
                <p:oleObj name="Photo Editor Photo" r:id="rId2" imgW="5772956" imgH="5676190" progId="MSPhotoEd.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3700" y="1236845"/>
                        <a:ext cx="6324600" cy="5392554"/>
                      </a:xfrm>
                      <a:prstGeom prst="rect">
                        <a:avLst/>
                      </a:prstGeom>
                      <a:noFill/>
                      <a:ln>
                        <a:noFill/>
                      </a:ln>
                    </p:spPr>
                  </p:pic>
                </p:oleObj>
              </mc:Fallback>
            </mc:AlternateContent>
          </a:graphicData>
        </a:graphic>
      </p:graphicFrame>
      <p:sp>
        <p:nvSpPr>
          <p:cNvPr id="2" name="TextBox 1"/>
          <p:cNvSpPr txBox="1"/>
          <p:nvPr/>
        </p:nvSpPr>
        <p:spPr>
          <a:xfrm>
            <a:off x="3238500" y="234780"/>
            <a:ext cx="5715000" cy="769441"/>
          </a:xfrm>
          <a:prstGeom prst="rect">
            <a:avLst/>
          </a:prstGeom>
          <a:noFill/>
        </p:spPr>
        <p:txBody>
          <a:bodyPr wrap="square" rtlCol="0">
            <a:spAutoFit/>
          </a:bodyPr>
          <a:lstStyle/>
          <a:p>
            <a:pPr algn="ctr"/>
            <a:r>
              <a:rPr lang="en-US" sz="4400" b="1" dirty="0">
                <a:solidFill>
                  <a:srgbClr val="FFC000"/>
                </a:solidFill>
              </a:rPr>
              <a:t>Adding Geography</a:t>
            </a:r>
          </a:p>
        </p:txBody>
      </p:sp>
    </p:spTree>
    <p:extLst>
      <p:ext uri="{BB962C8B-B14F-4D97-AF65-F5344CB8AC3E}">
        <p14:creationId xmlns:p14="http://schemas.microsoft.com/office/powerpoint/2010/main" val="3634897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en-US"/>
              <a:t>Tuscaloosa Block Groups (n)</a:t>
            </a:r>
          </a:p>
        </p:txBody>
      </p:sp>
      <p:graphicFrame>
        <p:nvGraphicFramePr>
          <p:cNvPr id="94211" name="Object 3"/>
          <p:cNvGraphicFramePr>
            <a:graphicFrameLocks noGrp="1" noChangeAspect="1"/>
          </p:cNvGraphicFramePr>
          <p:nvPr>
            <p:ph idx="1"/>
            <p:extLst>
              <p:ext uri="{D42A27DB-BD31-4B8C-83A1-F6EECF244321}">
                <p14:modId xmlns:p14="http://schemas.microsoft.com/office/powerpoint/2010/main" val="4250485839"/>
              </p:ext>
            </p:extLst>
          </p:nvPr>
        </p:nvGraphicFramePr>
        <p:xfrm>
          <a:off x="1946059" y="1444723"/>
          <a:ext cx="8299882" cy="5260877"/>
        </p:xfrm>
        <a:graphic>
          <a:graphicData uri="http://schemas.openxmlformats.org/presentationml/2006/ole">
            <mc:AlternateContent xmlns:mc="http://schemas.openxmlformats.org/markup-compatibility/2006">
              <mc:Choice xmlns:v="urn:schemas-microsoft-com:vml" Requires="v">
                <p:oleObj name="Photo Editor Photo" r:id="rId2" imgW="9364382" imgH="5934903" progId="MSPhotoEd.3">
                  <p:embed/>
                </p:oleObj>
              </mc:Choice>
              <mc:Fallback>
                <p:oleObj name="Photo Editor Photo" r:id="rId2" imgW="9364382" imgH="5934903" progId="MSPhotoEd.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6059" y="1444723"/>
                        <a:ext cx="8299882" cy="526087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714003614"/>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r>
              <a:rPr lang="en-US"/>
              <a:t>Tuscaloosa Block Groups (s)</a:t>
            </a:r>
          </a:p>
        </p:txBody>
      </p:sp>
      <p:graphicFrame>
        <p:nvGraphicFramePr>
          <p:cNvPr id="95235" name="Object 3"/>
          <p:cNvGraphicFramePr>
            <a:graphicFrameLocks noGrp="1"/>
          </p:cNvGraphicFramePr>
          <p:nvPr>
            <p:ph idx="1"/>
            <p:extLst>
              <p:ext uri="{D42A27DB-BD31-4B8C-83A1-F6EECF244321}">
                <p14:modId xmlns:p14="http://schemas.microsoft.com/office/powerpoint/2010/main" val="56870719"/>
              </p:ext>
            </p:extLst>
          </p:nvPr>
        </p:nvGraphicFramePr>
        <p:xfrm>
          <a:off x="1944624" y="1444752"/>
          <a:ext cx="8302752" cy="5257800"/>
        </p:xfrm>
        <a:graphic>
          <a:graphicData uri="http://schemas.openxmlformats.org/presentationml/2006/ole">
            <mc:AlternateContent xmlns:mc="http://schemas.openxmlformats.org/markup-compatibility/2006">
              <mc:Choice xmlns:v="urn:schemas-microsoft-com:vml" Requires="v">
                <p:oleObj name="Photo Editor Photo" r:id="rId2" imgW="9364382" imgH="5934903" progId="MSPhotoEd.3">
                  <p:embed/>
                </p:oleObj>
              </mc:Choice>
              <mc:Fallback>
                <p:oleObj name="Photo Editor Photo" r:id="rId2" imgW="9364382" imgH="5934903" progId="MSPhotoEd.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4624" y="1444752"/>
                        <a:ext cx="8302752" cy="52578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988918160"/>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hangingPunct="1"/>
            <a:r>
              <a:rPr lang="en-US" dirty="0"/>
              <a:t>Updating Census Data</a:t>
            </a:r>
          </a:p>
        </p:txBody>
      </p:sp>
      <p:sp>
        <p:nvSpPr>
          <p:cNvPr id="97283" name="Rectangle 3"/>
          <p:cNvSpPr>
            <a:spLocks noGrp="1" noChangeArrowheads="1"/>
          </p:cNvSpPr>
          <p:nvPr>
            <p:ph type="body" idx="1"/>
          </p:nvPr>
        </p:nvSpPr>
        <p:spPr>
          <a:xfrm>
            <a:off x="457200" y="1676400"/>
            <a:ext cx="11277600" cy="4800600"/>
          </a:xfrm>
        </p:spPr>
        <p:txBody>
          <a:bodyPr/>
          <a:lstStyle/>
          <a:p>
            <a:pPr eaLnBrk="1" hangingPunct="1"/>
            <a:r>
              <a:rPr lang="en-US"/>
              <a:t>Estimates (!) of newer Census-type data are available from a variety of sources – some free, most not.  </a:t>
            </a:r>
          </a:p>
          <a:p>
            <a:pPr eaLnBrk="1" hangingPunct="1"/>
            <a:endParaRPr lang="en-US"/>
          </a:p>
          <a:p>
            <a:pPr eaLnBrk="1" hangingPunct="1"/>
            <a:r>
              <a:rPr lang="en-US"/>
              <a:t>Most GIS packages include them.</a:t>
            </a:r>
          </a:p>
          <a:p>
            <a:pPr eaLnBrk="1" hangingPunct="1">
              <a:buFontTx/>
              <a:buNone/>
            </a:pPr>
            <a:endParaRPr lang="en-US"/>
          </a:p>
        </p:txBody>
      </p:sp>
    </p:spTree>
    <p:extLst>
      <p:ext uri="{BB962C8B-B14F-4D97-AF65-F5344CB8AC3E}">
        <p14:creationId xmlns:p14="http://schemas.microsoft.com/office/powerpoint/2010/main" val="2081816266"/>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4"/>
          <p:cNvSpPr>
            <a:spLocks noGrp="1" noChangeArrowheads="1"/>
          </p:cNvSpPr>
          <p:nvPr>
            <p:ph type="title"/>
          </p:nvPr>
        </p:nvSpPr>
        <p:spPr>
          <a:xfrm>
            <a:off x="914400" y="152400"/>
            <a:ext cx="8077200" cy="1143000"/>
          </a:xfrm>
        </p:spPr>
        <p:txBody>
          <a:bodyPr/>
          <a:lstStyle/>
          <a:p>
            <a:pPr eaLnBrk="1" hangingPunct="1"/>
            <a:r>
              <a:rPr lang="en-US" dirty="0"/>
              <a:t>Some are part of a larger package</a:t>
            </a:r>
          </a:p>
        </p:txBody>
      </p:sp>
      <p:graphicFrame>
        <p:nvGraphicFramePr>
          <p:cNvPr id="98307" name="Object 3"/>
          <p:cNvGraphicFramePr>
            <a:graphicFrameLocks noGrp="1" noChangeAspect="1"/>
          </p:cNvGraphicFramePr>
          <p:nvPr>
            <p:ph idx="1"/>
            <p:extLst>
              <p:ext uri="{D42A27DB-BD31-4B8C-83A1-F6EECF244321}">
                <p14:modId xmlns:p14="http://schemas.microsoft.com/office/powerpoint/2010/main" val="298176136"/>
              </p:ext>
            </p:extLst>
          </p:nvPr>
        </p:nvGraphicFramePr>
        <p:xfrm>
          <a:off x="1219200" y="1371600"/>
          <a:ext cx="7658100" cy="5272689"/>
        </p:xfrm>
        <a:graphic>
          <a:graphicData uri="http://schemas.openxmlformats.org/presentationml/2006/ole">
            <mc:AlternateContent xmlns:mc="http://schemas.openxmlformats.org/markup-compatibility/2006">
              <mc:Choice xmlns:v="urn:schemas-microsoft-com:vml" Requires="v">
                <p:oleObj name="Photo Editor Photo" r:id="rId2" imgW="7602011" imgH="5390476" progId="MSPhotoEd.3">
                  <p:embed/>
                </p:oleObj>
              </mc:Choice>
              <mc:Fallback>
                <p:oleObj name="Photo Editor Photo" r:id="rId2" imgW="7602011" imgH="5390476" progId="MSPhotoEd.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371600"/>
                        <a:ext cx="7658100" cy="527268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676438774"/>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2090487" y="129382"/>
            <a:ext cx="8229600" cy="1219200"/>
          </a:xfrm>
        </p:spPr>
        <p:txBody>
          <a:bodyPr/>
          <a:lstStyle/>
          <a:p>
            <a:pPr eaLnBrk="1" hangingPunct="1"/>
            <a:br>
              <a:rPr lang="en-US" sz="2000" dirty="0"/>
            </a:br>
            <a:br>
              <a:rPr lang="en-US" sz="2000" dirty="0"/>
            </a:br>
            <a:br>
              <a:rPr lang="en-US" sz="2000" dirty="0"/>
            </a:br>
            <a:endParaRPr lang="en-US" sz="4000" dirty="0"/>
          </a:p>
        </p:txBody>
      </p:sp>
      <p:sp>
        <p:nvSpPr>
          <p:cNvPr id="104451" name="Rectangle 3"/>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aphicFrame>
        <p:nvGraphicFramePr>
          <p:cNvPr id="104452" name="Object 4"/>
          <p:cNvGraphicFramePr>
            <a:graphicFrameLocks noChangeAspect="1"/>
          </p:cNvGraphicFramePr>
          <p:nvPr>
            <p:extLst>
              <p:ext uri="{D42A27DB-BD31-4B8C-83A1-F6EECF244321}">
                <p14:modId xmlns:p14="http://schemas.microsoft.com/office/powerpoint/2010/main" val="3883135274"/>
              </p:ext>
            </p:extLst>
          </p:nvPr>
        </p:nvGraphicFramePr>
        <p:xfrm>
          <a:off x="2114550" y="1439811"/>
          <a:ext cx="7962900" cy="5265789"/>
        </p:xfrm>
        <a:graphic>
          <a:graphicData uri="http://schemas.openxmlformats.org/presentationml/2006/ole">
            <mc:AlternateContent xmlns:mc="http://schemas.openxmlformats.org/markup-compatibility/2006">
              <mc:Choice xmlns:v="urn:schemas-microsoft-com:vml" Requires="v">
                <p:oleObj name="Photo Editor Photo" r:id="rId2" imgW="6628571" imgH="4923810" progId="MSPhotoEd.3">
                  <p:embed/>
                </p:oleObj>
              </mc:Choice>
              <mc:Fallback>
                <p:oleObj name="Photo Editor Photo" r:id="rId2" imgW="6628571" imgH="4923810" progId="MSPhotoEd.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4550" y="1439811"/>
                        <a:ext cx="7962900" cy="5265789"/>
                      </a:xfrm>
                      <a:prstGeom prst="rect">
                        <a:avLst/>
                      </a:prstGeom>
                      <a:noFill/>
                      <a:ln>
                        <a:noFill/>
                      </a:ln>
                    </p:spPr>
                  </p:pic>
                </p:oleObj>
              </mc:Fallback>
            </mc:AlternateContent>
          </a:graphicData>
        </a:graphic>
      </p:graphicFrame>
      <p:sp>
        <p:nvSpPr>
          <p:cNvPr id="2" name="Rectangle 1"/>
          <p:cNvSpPr/>
          <p:nvPr/>
        </p:nvSpPr>
        <p:spPr>
          <a:xfrm>
            <a:off x="2819400" y="537638"/>
            <a:ext cx="6553200" cy="830997"/>
          </a:xfrm>
          <a:prstGeom prst="rect">
            <a:avLst/>
          </a:prstGeom>
        </p:spPr>
        <p:txBody>
          <a:bodyPr wrap="square">
            <a:spAutoFit/>
          </a:bodyPr>
          <a:lstStyle/>
          <a:p>
            <a:r>
              <a:rPr lang="en-US" dirty="0">
                <a:hlinkClick r:id="rId4"/>
              </a:rPr>
              <a:t>https://claritas360.claritas.com/mybestsegments/</a:t>
            </a:r>
            <a:endParaRPr lang="en-US" dirty="0"/>
          </a:p>
          <a:p>
            <a:endParaRPr lang="en-US" dirty="0"/>
          </a:p>
        </p:txBody>
      </p:sp>
    </p:spTree>
    <p:extLst>
      <p:ext uri="{BB962C8B-B14F-4D97-AF65-F5344CB8AC3E}">
        <p14:creationId xmlns:p14="http://schemas.microsoft.com/office/powerpoint/2010/main" val="122585258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6519"/>
            <a:ext cx="10363200" cy="1143000"/>
          </a:xfrm>
        </p:spPr>
        <p:txBody>
          <a:bodyPr/>
          <a:lstStyle/>
          <a:p>
            <a:r>
              <a:rPr lang="en-US" dirty="0"/>
              <a:t>Personality Segments</a:t>
            </a:r>
          </a:p>
        </p:txBody>
      </p:sp>
      <p:pic>
        <p:nvPicPr>
          <p:cNvPr id="4" name="Content Placeholder 3"/>
          <p:cNvPicPr>
            <a:picLocks noGrp="1" noChangeAspect="1"/>
          </p:cNvPicPr>
          <p:nvPr>
            <p:ph idx="1"/>
          </p:nvPr>
        </p:nvPicPr>
        <p:blipFill>
          <a:blip r:embed="rId2"/>
          <a:stretch>
            <a:fillRect/>
          </a:stretch>
        </p:blipFill>
        <p:spPr>
          <a:xfrm>
            <a:off x="838200" y="1525329"/>
            <a:ext cx="10515600" cy="5180271"/>
          </a:xfrm>
          <a:prstGeom prst="rect">
            <a:avLst/>
          </a:prstGeom>
        </p:spPr>
      </p:pic>
    </p:spTree>
    <p:extLst>
      <p:ext uri="{BB962C8B-B14F-4D97-AF65-F5344CB8AC3E}">
        <p14:creationId xmlns:p14="http://schemas.microsoft.com/office/powerpoint/2010/main" val="2014495991"/>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2095499" y="152400"/>
            <a:ext cx="8001000" cy="1066800"/>
          </a:xfrm>
        </p:spPr>
        <p:txBody>
          <a:bodyPr/>
          <a:lstStyle/>
          <a:p>
            <a:pPr eaLnBrk="1" hangingPunct="1"/>
            <a:r>
              <a:rPr lang="en-US" sz="4000" dirty="0"/>
              <a:t>A really good GIS:</a:t>
            </a:r>
          </a:p>
        </p:txBody>
      </p:sp>
      <p:sp>
        <p:nvSpPr>
          <p:cNvPr id="99331" name="Rectangle 3"/>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pic>
        <p:nvPicPr>
          <p:cNvPr id="2" name="Picture 1"/>
          <p:cNvPicPr>
            <a:picLocks noChangeAspect="1"/>
          </p:cNvPicPr>
          <p:nvPr/>
        </p:nvPicPr>
        <p:blipFill>
          <a:blip r:embed="rId2"/>
          <a:stretch>
            <a:fillRect/>
          </a:stretch>
        </p:blipFill>
        <p:spPr>
          <a:xfrm>
            <a:off x="3033476" y="1371600"/>
            <a:ext cx="6125047" cy="5184723"/>
          </a:xfrm>
          <a:prstGeom prst="rect">
            <a:avLst/>
          </a:prstGeom>
        </p:spPr>
      </p:pic>
    </p:spTree>
    <p:extLst>
      <p:ext uri="{BB962C8B-B14F-4D97-AF65-F5344CB8AC3E}">
        <p14:creationId xmlns:p14="http://schemas.microsoft.com/office/powerpoint/2010/main" val="238301872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10363200" cy="1143000"/>
          </a:xfrm>
        </p:spPr>
        <p:txBody>
          <a:bodyPr/>
          <a:lstStyle/>
          <a:p>
            <a:r>
              <a:rPr lang="en-US" dirty="0"/>
              <a:t>My Demographics Package</a:t>
            </a:r>
          </a:p>
        </p:txBody>
      </p:sp>
      <p:pic>
        <p:nvPicPr>
          <p:cNvPr id="4" name="Content Placeholder 3"/>
          <p:cNvPicPr>
            <a:picLocks noGrp="1" noChangeAspect="1"/>
          </p:cNvPicPr>
          <p:nvPr>
            <p:ph idx="1"/>
          </p:nvPr>
        </p:nvPicPr>
        <p:blipFill>
          <a:blip r:embed="rId2"/>
          <a:stretch>
            <a:fillRect/>
          </a:stretch>
        </p:blipFill>
        <p:spPr>
          <a:xfrm>
            <a:off x="2829485" y="1443681"/>
            <a:ext cx="6533030" cy="5261919"/>
          </a:xfrm>
          <a:prstGeom prst="rect">
            <a:avLst/>
          </a:prstGeom>
        </p:spPr>
      </p:pic>
    </p:spTree>
    <p:extLst>
      <p:ext uri="{BB962C8B-B14F-4D97-AF65-F5344CB8AC3E}">
        <p14:creationId xmlns:p14="http://schemas.microsoft.com/office/powerpoint/2010/main" val="939937367"/>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5475" name="Object 3"/>
          <p:cNvGraphicFramePr>
            <a:graphicFrameLocks noGrp="1" noChangeAspect="1"/>
          </p:cNvGraphicFramePr>
          <p:nvPr>
            <p:ph sz="quarter" idx="1"/>
            <p:extLst>
              <p:ext uri="{D42A27DB-BD31-4B8C-83A1-F6EECF244321}">
                <p14:modId xmlns:p14="http://schemas.microsoft.com/office/powerpoint/2010/main" val="1033317512"/>
              </p:ext>
            </p:extLst>
          </p:nvPr>
        </p:nvGraphicFramePr>
        <p:xfrm>
          <a:off x="1600200" y="185738"/>
          <a:ext cx="8991600" cy="2797175"/>
        </p:xfrm>
        <a:graphic>
          <a:graphicData uri="http://schemas.openxmlformats.org/presentationml/2006/ole">
            <mc:AlternateContent xmlns:mc="http://schemas.openxmlformats.org/markup-compatibility/2006">
              <mc:Choice xmlns:v="urn:schemas-microsoft-com:vml" Requires="v">
                <p:oleObj name="Photo Editor Photo" r:id="rId2" imgW="7992591" imgH="2486372" progId="MSPhotoEd.3">
                  <p:embed/>
                </p:oleObj>
              </mc:Choice>
              <mc:Fallback>
                <p:oleObj name="Photo Editor Photo" r:id="rId2" imgW="7992591" imgH="2486372" progId="MSPhotoEd.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85738"/>
                        <a:ext cx="8991600" cy="279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5476" name="Object 4"/>
          <p:cNvGraphicFramePr>
            <a:graphicFrameLocks noGrp="1" noChangeAspect="1"/>
          </p:cNvGraphicFramePr>
          <p:nvPr>
            <p:ph sz="quarter" idx="2"/>
          </p:nvPr>
        </p:nvGraphicFramePr>
        <p:xfrm>
          <a:off x="1905001" y="762001"/>
          <a:ext cx="1743075" cy="1819275"/>
        </p:xfrm>
        <a:graphic>
          <a:graphicData uri="http://schemas.openxmlformats.org/presentationml/2006/ole">
            <mc:AlternateContent xmlns:mc="http://schemas.openxmlformats.org/markup-compatibility/2006">
              <mc:Choice xmlns:v="urn:schemas-microsoft-com:vml" Requires="v">
                <p:oleObj name="Photo Editor Photo" r:id="rId4" imgW="1743318" imgH="1819529" progId="MSPhotoEd.3">
                  <p:embed/>
                </p:oleObj>
              </mc:Choice>
              <mc:Fallback>
                <p:oleObj name="Photo Editor Photo" r:id="rId4" imgW="1743318" imgH="1819529" progId="MSPhotoEd.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1" y="762001"/>
                        <a:ext cx="1743075"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5477" name="Object 5"/>
          <p:cNvGraphicFramePr>
            <a:graphicFrameLocks noGrp="1" noChangeAspect="1"/>
          </p:cNvGraphicFramePr>
          <p:nvPr>
            <p:ph sz="quarter" idx="3"/>
            <p:extLst>
              <p:ext uri="{D42A27DB-BD31-4B8C-83A1-F6EECF244321}">
                <p14:modId xmlns:p14="http://schemas.microsoft.com/office/powerpoint/2010/main" val="677159867"/>
              </p:ext>
            </p:extLst>
          </p:nvPr>
        </p:nvGraphicFramePr>
        <p:xfrm>
          <a:off x="4848225" y="3686175"/>
          <a:ext cx="2924175" cy="2181225"/>
        </p:xfrm>
        <a:graphic>
          <a:graphicData uri="http://schemas.openxmlformats.org/presentationml/2006/ole">
            <mc:AlternateContent xmlns:mc="http://schemas.openxmlformats.org/markup-compatibility/2006">
              <mc:Choice xmlns:v="urn:schemas-microsoft-com:vml" Requires="v">
                <p:oleObj name="Photo Editor Photo" r:id="rId6" imgW="2924583" imgH="2180952" progId="MSPhotoEd.3">
                  <p:embed/>
                </p:oleObj>
              </mc:Choice>
              <mc:Fallback>
                <p:oleObj name="Photo Editor Photo" r:id="rId6" imgW="2924583" imgH="2180952" progId="MSPhotoEd.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48225" y="3686175"/>
                        <a:ext cx="2924175" cy="218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5478" name="Object 6"/>
          <p:cNvGraphicFramePr>
            <a:graphicFrameLocks noGrp="1" noChangeAspect="1"/>
          </p:cNvGraphicFramePr>
          <p:nvPr>
            <p:ph sz="quarter" idx="4"/>
            <p:extLst>
              <p:ext uri="{D42A27DB-BD31-4B8C-83A1-F6EECF244321}">
                <p14:modId xmlns:p14="http://schemas.microsoft.com/office/powerpoint/2010/main" val="3523020720"/>
              </p:ext>
            </p:extLst>
          </p:nvPr>
        </p:nvGraphicFramePr>
        <p:xfrm>
          <a:off x="8010525" y="4495800"/>
          <a:ext cx="2581275" cy="2124075"/>
        </p:xfrm>
        <a:graphic>
          <a:graphicData uri="http://schemas.openxmlformats.org/presentationml/2006/ole">
            <mc:AlternateContent xmlns:mc="http://schemas.openxmlformats.org/markup-compatibility/2006">
              <mc:Choice xmlns:v="urn:schemas-microsoft-com:vml" Requires="v">
                <p:oleObj name="Photo Editor Photo" r:id="rId8" imgW="2580952" imgH="2123810" progId="MSPhotoEd.3">
                  <p:embed/>
                </p:oleObj>
              </mc:Choice>
              <mc:Fallback>
                <p:oleObj name="Photo Editor Photo" r:id="rId8" imgW="2580952" imgH="2123810" progId="MSPhotoEd.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10525" y="4495800"/>
                        <a:ext cx="2581275" cy="212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5479" name="Object 7"/>
          <p:cNvGraphicFramePr>
            <a:graphicFrameLocks noChangeAspect="1"/>
          </p:cNvGraphicFramePr>
          <p:nvPr>
            <p:extLst>
              <p:ext uri="{D42A27DB-BD31-4B8C-83A1-F6EECF244321}">
                <p14:modId xmlns:p14="http://schemas.microsoft.com/office/powerpoint/2010/main" val="401598133"/>
              </p:ext>
            </p:extLst>
          </p:nvPr>
        </p:nvGraphicFramePr>
        <p:xfrm>
          <a:off x="1704975" y="2809875"/>
          <a:ext cx="2867025" cy="2143125"/>
        </p:xfrm>
        <a:graphic>
          <a:graphicData uri="http://schemas.openxmlformats.org/presentationml/2006/ole">
            <mc:AlternateContent xmlns:mc="http://schemas.openxmlformats.org/markup-compatibility/2006">
              <mc:Choice xmlns:v="urn:schemas-microsoft-com:vml" Requires="v">
                <p:oleObj name="Photo Editor Photo" r:id="rId10" imgW="2866667" imgH="2142857" progId="MSPhotoEd.3">
                  <p:embed/>
                </p:oleObj>
              </mc:Choice>
              <mc:Fallback>
                <p:oleObj name="Photo Editor Photo" r:id="rId10" imgW="2866667" imgH="2142857" progId="MSPhotoEd.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04975" y="2809875"/>
                        <a:ext cx="2867025"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62339545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004357" y="76200"/>
            <a:ext cx="6183286" cy="6705600"/>
          </a:xfrm>
          <a:prstGeom prst="rect">
            <a:avLst/>
          </a:prstGeom>
        </p:spPr>
      </p:pic>
    </p:spTree>
    <p:extLst>
      <p:ext uri="{BB962C8B-B14F-4D97-AF65-F5344CB8AC3E}">
        <p14:creationId xmlns:p14="http://schemas.microsoft.com/office/powerpoint/2010/main" val="2349013410"/>
      </p:ext>
    </p:extLst>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199" y="228600"/>
            <a:ext cx="8229600" cy="639762"/>
          </a:xfrm>
        </p:spPr>
        <p:txBody>
          <a:bodyPr>
            <a:normAutofit fontScale="90000"/>
          </a:bodyPr>
          <a:lstStyle/>
          <a:p>
            <a:r>
              <a:rPr lang="en-US" dirty="0"/>
              <a:t>Simmons Insights</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3873" y="1144458"/>
            <a:ext cx="9004253" cy="5424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62781802"/>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875289"/>
          </a:xfrm>
        </p:spPr>
        <p:txBody>
          <a:bodyPr>
            <a:normAutofit fontScale="90000"/>
          </a:bodyPr>
          <a:lstStyle/>
          <a:p>
            <a:r>
              <a:rPr lang="en-US" sz="3600" b="1" dirty="0"/>
              <a:t>Takeaways from Secondary Data Research</a:t>
            </a:r>
          </a:p>
        </p:txBody>
      </p:sp>
      <p:sp>
        <p:nvSpPr>
          <p:cNvPr id="3" name="Content Placeholder 2"/>
          <p:cNvSpPr>
            <a:spLocks noGrp="1"/>
          </p:cNvSpPr>
          <p:nvPr>
            <p:ph idx="1"/>
          </p:nvPr>
        </p:nvSpPr>
        <p:spPr>
          <a:xfrm>
            <a:off x="1981200" y="1646237"/>
            <a:ext cx="8229600" cy="4754563"/>
          </a:xfrm>
        </p:spPr>
        <p:txBody>
          <a:bodyPr>
            <a:normAutofit fontScale="85000" lnSpcReduction="20000"/>
          </a:bodyPr>
          <a:lstStyle/>
          <a:p>
            <a:r>
              <a:rPr lang="en-US" dirty="0"/>
              <a:t>Sometimes it is all you get</a:t>
            </a:r>
          </a:p>
          <a:p>
            <a:pPr lvl="1"/>
            <a:r>
              <a:rPr lang="en-US" dirty="0"/>
              <a:t>Feasibility analysis</a:t>
            </a:r>
          </a:p>
          <a:p>
            <a:pPr lvl="1"/>
            <a:r>
              <a:rPr lang="en-US" dirty="0"/>
              <a:t>Market opportunity analysis</a:t>
            </a:r>
          </a:p>
          <a:p>
            <a:pPr lvl="1"/>
            <a:endParaRPr lang="en-US" dirty="0"/>
          </a:p>
          <a:p>
            <a:r>
              <a:rPr lang="en-US" dirty="0"/>
              <a:t>Sometimes it is all you need</a:t>
            </a:r>
          </a:p>
          <a:p>
            <a:pPr lvl="1"/>
            <a:r>
              <a:rPr lang="en-US" dirty="0"/>
              <a:t>To convince the bank / boss</a:t>
            </a:r>
          </a:p>
          <a:p>
            <a:pPr lvl="1"/>
            <a:r>
              <a:rPr lang="en-US" dirty="0"/>
              <a:t>To compare alternatives</a:t>
            </a:r>
          </a:p>
          <a:p>
            <a:pPr lvl="2"/>
            <a:r>
              <a:rPr lang="en-US" dirty="0"/>
              <a:t>Very cost effective if done right</a:t>
            </a:r>
          </a:p>
          <a:p>
            <a:pPr lvl="1"/>
            <a:endParaRPr lang="en-US" dirty="0"/>
          </a:p>
          <a:p>
            <a:r>
              <a:rPr lang="en-US" dirty="0"/>
              <a:t>Most times it helps you figure out what you don’t know so you can add that element later</a:t>
            </a:r>
          </a:p>
          <a:p>
            <a:pPr lvl="1"/>
            <a:r>
              <a:rPr lang="en-US" dirty="0"/>
              <a:t>To generate hypotheses</a:t>
            </a:r>
          </a:p>
          <a:p>
            <a:pPr lvl="1"/>
            <a:endParaRPr lang="en-US" dirty="0"/>
          </a:p>
          <a:p>
            <a:pPr lvl="1"/>
            <a:endParaRPr lang="en-US" dirty="0"/>
          </a:p>
        </p:txBody>
      </p:sp>
    </p:spTree>
    <p:extLst>
      <p:ext uri="{BB962C8B-B14F-4D97-AF65-F5344CB8AC3E}">
        <p14:creationId xmlns:p14="http://schemas.microsoft.com/office/powerpoint/2010/main" val="92142012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95400" y="1009156"/>
            <a:ext cx="9144000" cy="5144851"/>
          </a:xfrm>
          <a:prstGeom prst="rect">
            <a:avLst/>
          </a:prstGeom>
        </p:spPr>
      </p:pic>
      <p:sp>
        <p:nvSpPr>
          <p:cNvPr id="3" name="TextBox 2"/>
          <p:cNvSpPr txBox="1"/>
          <p:nvPr/>
        </p:nvSpPr>
        <p:spPr>
          <a:xfrm>
            <a:off x="1524000" y="1905000"/>
            <a:ext cx="2286000" cy="461665"/>
          </a:xfrm>
          <a:prstGeom prst="rect">
            <a:avLst/>
          </a:prstGeom>
          <a:noFill/>
        </p:spPr>
        <p:txBody>
          <a:bodyPr wrap="square" rtlCol="0">
            <a:spAutoFit/>
          </a:bodyPr>
          <a:lstStyle/>
          <a:p>
            <a:r>
              <a:rPr lang="en-US" dirty="0">
                <a:solidFill>
                  <a:srgbClr val="FFFF00"/>
                </a:solidFill>
              </a:rPr>
              <a:t>Also effective … </a:t>
            </a:r>
          </a:p>
        </p:txBody>
      </p:sp>
      <p:sp>
        <p:nvSpPr>
          <p:cNvPr id="4" name="Right Arrow 3"/>
          <p:cNvSpPr/>
          <p:nvPr/>
        </p:nvSpPr>
        <p:spPr>
          <a:xfrm>
            <a:off x="1752600" y="2667000"/>
            <a:ext cx="304800" cy="30480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Tree>
    <p:extLst>
      <p:ext uri="{BB962C8B-B14F-4D97-AF65-F5344CB8AC3E}">
        <p14:creationId xmlns:p14="http://schemas.microsoft.com/office/powerpoint/2010/main" val="232546657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9100" y="381000"/>
            <a:ext cx="8915400" cy="685800"/>
          </a:xfrm>
        </p:spPr>
        <p:txBody>
          <a:bodyPr/>
          <a:lstStyle/>
          <a:p>
            <a:r>
              <a:rPr lang="en-US" dirty="0"/>
              <a:t>Continued …</a:t>
            </a:r>
          </a:p>
        </p:txBody>
      </p:sp>
      <p:pic>
        <p:nvPicPr>
          <p:cNvPr id="4" name="Content Placeholder 3"/>
          <p:cNvPicPr>
            <a:picLocks noGrp="1" noChangeAspect="1"/>
          </p:cNvPicPr>
          <p:nvPr>
            <p:ph idx="1"/>
          </p:nvPr>
        </p:nvPicPr>
        <p:blipFill>
          <a:blip r:embed="rId2"/>
          <a:stretch>
            <a:fillRect/>
          </a:stretch>
        </p:blipFill>
        <p:spPr>
          <a:xfrm>
            <a:off x="1089064" y="1219200"/>
            <a:ext cx="9807535" cy="5541024"/>
          </a:xfrm>
          <a:prstGeom prst="rect">
            <a:avLst/>
          </a:prstGeom>
        </p:spPr>
      </p:pic>
      <p:cxnSp>
        <p:nvCxnSpPr>
          <p:cNvPr id="5" name="Straight Connector 4"/>
          <p:cNvCxnSpPr/>
          <p:nvPr/>
        </p:nvCxnSpPr>
        <p:spPr>
          <a:xfrm flipV="1">
            <a:off x="2209800" y="3886200"/>
            <a:ext cx="2286000" cy="7620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447800" y="2743200"/>
            <a:ext cx="3048000" cy="461665"/>
          </a:xfrm>
          <a:prstGeom prst="rect">
            <a:avLst/>
          </a:prstGeom>
          <a:noFill/>
        </p:spPr>
        <p:txBody>
          <a:bodyPr wrap="square" rtlCol="0">
            <a:spAutoFit/>
          </a:bodyPr>
          <a:lstStyle/>
          <a:p>
            <a:r>
              <a:rPr lang="en-US" dirty="0"/>
              <a:t>Highlights Continued</a:t>
            </a:r>
          </a:p>
        </p:txBody>
      </p:sp>
    </p:spTree>
    <p:extLst>
      <p:ext uri="{BB962C8B-B14F-4D97-AF65-F5344CB8AC3E}">
        <p14:creationId xmlns:p14="http://schemas.microsoft.com/office/powerpoint/2010/main" val="276640096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2171700"/>
            <a:ext cx="7772400" cy="2514600"/>
          </a:xfrm>
        </p:spPr>
        <p:txBody>
          <a:bodyPr/>
          <a:lstStyle/>
          <a:p>
            <a:br>
              <a:rPr lang="en-US" dirty="0"/>
            </a:br>
            <a:r>
              <a:rPr lang="en-US" dirty="0"/>
              <a:t>Body of the Report:</a:t>
            </a:r>
            <a:br>
              <a:rPr lang="en-US" dirty="0"/>
            </a:br>
            <a:r>
              <a:rPr lang="en-US" dirty="0"/>
              <a:t>Using text to refer to Tables, Maps, and Graphs</a:t>
            </a:r>
            <a:br>
              <a:rPr lang="en-US" dirty="0"/>
            </a:br>
            <a:endParaRPr lang="en-US" dirty="0"/>
          </a:p>
        </p:txBody>
      </p:sp>
    </p:spTree>
    <p:extLst>
      <p:ext uri="{BB962C8B-B14F-4D97-AF65-F5344CB8AC3E}">
        <p14:creationId xmlns:p14="http://schemas.microsoft.com/office/powerpoint/2010/main" val="1599275981"/>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2200" y="179070"/>
            <a:ext cx="7467600" cy="685800"/>
          </a:xfrm>
        </p:spPr>
        <p:txBody>
          <a:bodyPr/>
          <a:lstStyle/>
          <a:p>
            <a:pPr algn="l"/>
            <a:r>
              <a:rPr lang="en-US" dirty="0"/>
              <a:t>Always the same rules:</a:t>
            </a:r>
          </a:p>
        </p:txBody>
      </p:sp>
      <p:pic>
        <p:nvPicPr>
          <p:cNvPr id="4" name="Content Placeholder 3"/>
          <p:cNvPicPr>
            <a:picLocks noGrp="1" noChangeAspect="1"/>
          </p:cNvPicPr>
          <p:nvPr>
            <p:ph idx="1"/>
          </p:nvPr>
        </p:nvPicPr>
        <p:blipFill>
          <a:blip r:embed="rId2"/>
          <a:stretch>
            <a:fillRect/>
          </a:stretch>
        </p:blipFill>
        <p:spPr>
          <a:xfrm>
            <a:off x="2362200" y="914400"/>
            <a:ext cx="7467600" cy="5763308"/>
          </a:xfrm>
          <a:prstGeom prst="rect">
            <a:avLst/>
          </a:prstGeom>
        </p:spPr>
      </p:pic>
    </p:spTree>
    <p:extLst>
      <p:ext uri="{BB962C8B-B14F-4D97-AF65-F5344CB8AC3E}">
        <p14:creationId xmlns:p14="http://schemas.microsoft.com/office/powerpoint/2010/main" val="2922689227"/>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276600" y="152400"/>
            <a:ext cx="4267200" cy="6569928"/>
          </a:xfrm>
          <a:prstGeom prst="rect">
            <a:avLst/>
          </a:prstGeom>
        </p:spPr>
      </p:pic>
      <p:sp>
        <p:nvSpPr>
          <p:cNvPr id="5" name="TextBox 4"/>
          <p:cNvSpPr txBox="1"/>
          <p:nvPr/>
        </p:nvSpPr>
        <p:spPr>
          <a:xfrm>
            <a:off x="1820779" y="51451"/>
            <a:ext cx="1600200" cy="461665"/>
          </a:xfrm>
          <a:prstGeom prst="rect">
            <a:avLst/>
          </a:prstGeom>
          <a:noFill/>
        </p:spPr>
        <p:txBody>
          <a:bodyPr wrap="square" rtlCol="0">
            <a:spAutoFit/>
          </a:bodyPr>
          <a:lstStyle/>
          <a:p>
            <a:r>
              <a:rPr lang="en-US" dirty="0">
                <a:solidFill>
                  <a:srgbClr val="FFC000"/>
                </a:solidFill>
              </a:rPr>
              <a:t>Subtitle</a:t>
            </a:r>
          </a:p>
        </p:txBody>
      </p:sp>
      <p:sp>
        <p:nvSpPr>
          <p:cNvPr id="7" name="TextBox 6"/>
          <p:cNvSpPr txBox="1"/>
          <p:nvPr/>
        </p:nvSpPr>
        <p:spPr>
          <a:xfrm>
            <a:off x="1447800" y="1295400"/>
            <a:ext cx="1600200" cy="830997"/>
          </a:xfrm>
          <a:prstGeom prst="rect">
            <a:avLst/>
          </a:prstGeom>
          <a:noFill/>
        </p:spPr>
        <p:txBody>
          <a:bodyPr wrap="square" rtlCol="0">
            <a:spAutoFit/>
          </a:bodyPr>
          <a:lstStyle/>
          <a:p>
            <a:r>
              <a:rPr lang="en-US" dirty="0">
                <a:solidFill>
                  <a:srgbClr val="FFC000"/>
                </a:solidFill>
              </a:rPr>
              <a:t>Discussion</a:t>
            </a:r>
          </a:p>
          <a:p>
            <a:r>
              <a:rPr lang="en-US" dirty="0">
                <a:solidFill>
                  <a:srgbClr val="FFC000"/>
                </a:solidFill>
              </a:rPr>
              <a:t>From Table</a:t>
            </a:r>
          </a:p>
        </p:txBody>
      </p:sp>
      <p:sp>
        <p:nvSpPr>
          <p:cNvPr id="8" name="TextBox 7"/>
          <p:cNvSpPr txBox="1"/>
          <p:nvPr/>
        </p:nvSpPr>
        <p:spPr>
          <a:xfrm>
            <a:off x="1828800" y="5181600"/>
            <a:ext cx="1600200" cy="461665"/>
          </a:xfrm>
          <a:prstGeom prst="rect">
            <a:avLst/>
          </a:prstGeom>
          <a:noFill/>
        </p:spPr>
        <p:txBody>
          <a:bodyPr wrap="square" rtlCol="0">
            <a:spAutoFit/>
          </a:bodyPr>
          <a:lstStyle/>
          <a:p>
            <a:r>
              <a:rPr lang="en-US" dirty="0">
                <a:solidFill>
                  <a:srgbClr val="FFC000"/>
                </a:solidFill>
              </a:rPr>
              <a:t>Table</a:t>
            </a:r>
          </a:p>
        </p:txBody>
      </p:sp>
      <p:sp>
        <p:nvSpPr>
          <p:cNvPr id="9" name="TextBox 8"/>
          <p:cNvSpPr txBox="1"/>
          <p:nvPr/>
        </p:nvSpPr>
        <p:spPr>
          <a:xfrm>
            <a:off x="7620000" y="6260663"/>
            <a:ext cx="1600200" cy="461665"/>
          </a:xfrm>
          <a:prstGeom prst="rect">
            <a:avLst/>
          </a:prstGeom>
          <a:noFill/>
        </p:spPr>
        <p:txBody>
          <a:bodyPr wrap="square" rtlCol="0">
            <a:spAutoFit/>
          </a:bodyPr>
          <a:lstStyle/>
          <a:p>
            <a:r>
              <a:rPr lang="en-US" dirty="0">
                <a:solidFill>
                  <a:srgbClr val="FFC000"/>
                </a:solidFill>
              </a:rPr>
              <a:t>Source</a:t>
            </a:r>
          </a:p>
        </p:txBody>
      </p:sp>
    </p:spTree>
    <p:extLst>
      <p:ext uri="{BB962C8B-B14F-4D97-AF65-F5344CB8AC3E}">
        <p14:creationId xmlns:p14="http://schemas.microsoft.com/office/powerpoint/2010/main" val="2455168300"/>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999343" y="437674"/>
            <a:ext cx="8193314" cy="1892937"/>
          </a:xfrm>
          <a:prstGeom prst="rect">
            <a:avLst/>
          </a:prstGeom>
        </p:spPr>
      </p:pic>
      <p:pic>
        <p:nvPicPr>
          <p:cNvPr id="4" name="Picture 3"/>
          <p:cNvPicPr>
            <a:picLocks noChangeAspect="1"/>
          </p:cNvPicPr>
          <p:nvPr/>
        </p:nvPicPr>
        <p:blipFill>
          <a:blip r:embed="rId3"/>
          <a:stretch>
            <a:fillRect/>
          </a:stretch>
        </p:blipFill>
        <p:spPr>
          <a:xfrm>
            <a:off x="1999343" y="2172696"/>
            <a:ext cx="8193314" cy="4304304"/>
          </a:xfrm>
          <a:prstGeom prst="rect">
            <a:avLst/>
          </a:prstGeom>
        </p:spPr>
      </p:pic>
      <p:sp>
        <p:nvSpPr>
          <p:cNvPr id="6" name="Right Arrow 5"/>
          <p:cNvSpPr/>
          <p:nvPr/>
        </p:nvSpPr>
        <p:spPr>
          <a:xfrm>
            <a:off x="1219200" y="533400"/>
            <a:ext cx="673100" cy="304800"/>
          </a:xfrm>
          <a:prstGeom prst="rightArrow">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Right Arrow 6"/>
          <p:cNvSpPr/>
          <p:nvPr/>
        </p:nvSpPr>
        <p:spPr>
          <a:xfrm>
            <a:off x="1219200" y="1371600"/>
            <a:ext cx="673100" cy="304800"/>
          </a:xfrm>
          <a:prstGeom prst="rightArrow">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Right Arrow 7"/>
          <p:cNvSpPr/>
          <p:nvPr/>
        </p:nvSpPr>
        <p:spPr>
          <a:xfrm>
            <a:off x="1219200" y="4544451"/>
            <a:ext cx="673100" cy="304800"/>
          </a:xfrm>
          <a:prstGeom prst="rightArrow">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ight Arrow 8"/>
          <p:cNvSpPr/>
          <p:nvPr/>
        </p:nvSpPr>
        <p:spPr>
          <a:xfrm>
            <a:off x="1219200" y="6096000"/>
            <a:ext cx="673100" cy="304800"/>
          </a:xfrm>
          <a:prstGeom prst="rightArrow">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3207890698"/>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39915"/>
            <a:ext cx="5744462" cy="67781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ight Arrow 3"/>
          <p:cNvSpPr/>
          <p:nvPr/>
        </p:nvSpPr>
        <p:spPr>
          <a:xfrm>
            <a:off x="2362200" y="152400"/>
            <a:ext cx="673100" cy="304800"/>
          </a:xfrm>
          <a:prstGeom prst="rightArrow">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ight Arrow 5"/>
          <p:cNvSpPr/>
          <p:nvPr/>
        </p:nvSpPr>
        <p:spPr>
          <a:xfrm>
            <a:off x="2362200" y="1524000"/>
            <a:ext cx="673100" cy="304800"/>
          </a:xfrm>
          <a:prstGeom prst="rightArrow">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Right Arrow 6"/>
          <p:cNvSpPr/>
          <p:nvPr/>
        </p:nvSpPr>
        <p:spPr>
          <a:xfrm>
            <a:off x="2362200" y="4953000"/>
            <a:ext cx="673100" cy="304800"/>
          </a:xfrm>
          <a:prstGeom prst="rightArrow">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Right Arrow 7"/>
          <p:cNvSpPr/>
          <p:nvPr/>
        </p:nvSpPr>
        <p:spPr>
          <a:xfrm>
            <a:off x="2362200" y="6477000"/>
            <a:ext cx="673100" cy="304800"/>
          </a:xfrm>
          <a:prstGeom prst="rightArrow">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47949609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 matter what kind of job you get …</a:t>
            </a:r>
          </a:p>
        </p:txBody>
      </p:sp>
      <p:sp>
        <p:nvSpPr>
          <p:cNvPr id="3" name="Content Placeholder 2"/>
          <p:cNvSpPr>
            <a:spLocks noGrp="1"/>
          </p:cNvSpPr>
          <p:nvPr>
            <p:ph idx="1"/>
          </p:nvPr>
        </p:nvSpPr>
        <p:spPr/>
        <p:txBody>
          <a:bodyPr/>
          <a:lstStyle/>
          <a:p>
            <a:r>
              <a:rPr lang="en-US" dirty="0"/>
              <a:t>Marketing Research</a:t>
            </a:r>
          </a:p>
          <a:p>
            <a:r>
              <a:rPr lang="en-US" dirty="0"/>
              <a:t>Marketing Strategy</a:t>
            </a:r>
          </a:p>
          <a:p>
            <a:r>
              <a:rPr lang="en-US" dirty="0"/>
              <a:t>Professional Sales</a:t>
            </a:r>
          </a:p>
          <a:p>
            <a:r>
              <a:rPr lang="en-US" dirty="0"/>
              <a:t>Digital / Social Media Marketing</a:t>
            </a:r>
          </a:p>
          <a:p>
            <a:r>
              <a:rPr lang="en-US" dirty="0"/>
              <a:t>Brand Management</a:t>
            </a:r>
          </a:p>
          <a:p>
            <a:r>
              <a:rPr lang="en-US" dirty="0"/>
              <a:t>Consulting</a:t>
            </a:r>
          </a:p>
          <a:p>
            <a:r>
              <a:rPr lang="en-US" dirty="0"/>
              <a:t>Non-marketing </a:t>
            </a:r>
          </a:p>
        </p:txBody>
      </p:sp>
    </p:spTree>
    <p:extLst>
      <p:ext uri="{BB962C8B-B14F-4D97-AF65-F5344CB8AC3E}">
        <p14:creationId xmlns:p14="http://schemas.microsoft.com/office/powerpoint/2010/main" val="133943520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stretch>
            <a:fillRect/>
          </a:stretch>
        </p:blipFill>
        <p:spPr>
          <a:xfrm>
            <a:off x="2033586" y="2833514"/>
            <a:ext cx="8129016" cy="3113358"/>
          </a:xfrm>
          <a:prstGeom prst="rect">
            <a:avLst/>
          </a:prstGeom>
        </p:spPr>
      </p:pic>
      <p:pic>
        <p:nvPicPr>
          <p:cNvPr id="6" name="Picture 5"/>
          <p:cNvPicPr>
            <a:picLocks noChangeAspect="1"/>
          </p:cNvPicPr>
          <p:nvPr/>
        </p:nvPicPr>
        <p:blipFill>
          <a:blip r:embed="rId3"/>
          <a:stretch>
            <a:fillRect/>
          </a:stretch>
        </p:blipFill>
        <p:spPr>
          <a:xfrm>
            <a:off x="2033587" y="1143000"/>
            <a:ext cx="8124825" cy="1752600"/>
          </a:xfrm>
          <a:prstGeom prst="rect">
            <a:avLst/>
          </a:prstGeom>
        </p:spPr>
      </p:pic>
      <p:sp>
        <p:nvSpPr>
          <p:cNvPr id="4" name="Right Arrow 3"/>
          <p:cNvSpPr/>
          <p:nvPr/>
        </p:nvSpPr>
        <p:spPr>
          <a:xfrm>
            <a:off x="1241085" y="1219200"/>
            <a:ext cx="673100" cy="304800"/>
          </a:xfrm>
          <a:prstGeom prst="rightArrow">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 name="Right Arrow 4"/>
          <p:cNvSpPr/>
          <p:nvPr/>
        </p:nvSpPr>
        <p:spPr>
          <a:xfrm>
            <a:off x="1219200" y="2057400"/>
            <a:ext cx="673100" cy="304800"/>
          </a:xfrm>
          <a:prstGeom prst="rightArrow">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Right Arrow 7"/>
          <p:cNvSpPr/>
          <p:nvPr/>
        </p:nvSpPr>
        <p:spPr>
          <a:xfrm>
            <a:off x="1273742" y="4456085"/>
            <a:ext cx="673100" cy="304800"/>
          </a:xfrm>
          <a:prstGeom prst="rightArrow">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ight Arrow 8"/>
          <p:cNvSpPr/>
          <p:nvPr/>
        </p:nvSpPr>
        <p:spPr>
          <a:xfrm>
            <a:off x="1273742" y="5715000"/>
            <a:ext cx="673100" cy="304800"/>
          </a:xfrm>
          <a:prstGeom prst="rightArrow">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68544176"/>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Packaged Facts Format</a:t>
            </a:r>
          </a:p>
        </p:txBody>
      </p:sp>
      <p:pic>
        <p:nvPicPr>
          <p:cNvPr id="4" name="Content Placeholder 3"/>
          <p:cNvPicPr>
            <a:picLocks noGrp="1" noChangeAspect="1"/>
          </p:cNvPicPr>
          <p:nvPr>
            <p:ph idx="1"/>
          </p:nvPr>
        </p:nvPicPr>
        <p:blipFill>
          <a:blip r:embed="rId2"/>
          <a:stretch>
            <a:fillRect/>
          </a:stretch>
        </p:blipFill>
        <p:spPr>
          <a:xfrm>
            <a:off x="1296826" y="1676400"/>
            <a:ext cx="9699947" cy="4800600"/>
          </a:xfrm>
          <a:prstGeom prst="rect">
            <a:avLst/>
          </a:prstGeom>
        </p:spPr>
      </p:pic>
      <p:sp>
        <p:nvSpPr>
          <p:cNvPr id="3" name="TextBox 2"/>
          <p:cNvSpPr txBox="1"/>
          <p:nvPr/>
        </p:nvSpPr>
        <p:spPr>
          <a:xfrm>
            <a:off x="1324900" y="1905000"/>
            <a:ext cx="2438400" cy="830997"/>
          </a:xfrm>
          <a:prstGeom prst="rect">
            <a:avLst/>
          </a:prstGeom>
          <a:noFill/>
        </p:spPr>
        <p:txBody>
          <a:bodyPr wrap="square" rtlCol="0">
            <a:spAutoFit/>
          </a:bodyPr>
          <a:lstStyle/>
          <a:p>
            <a:r>
              <a:rPr lang="en-US" dirty="0">
                <a:solidFill>
                  <a:srgbClr val="FFFF00"/>
                </a:solidFill>
              </a:rPr>
              <a:t>Also ok … but needs subheading </a:t>
            </a:r>
          </a:p>
        </p:txBody>
      </p:sp>
    </p:spTree>
    <p:extLst>
      <p:ext uri="{BB962C8B-B14F-4D97-AF65-F5344CB8AC3E}">
        <p14:creationId xmlns:p14="http://schemas.microsoft.com/office/powerpoint/2010/main" val="110488130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957673" y="762000"/>
            <a:ext cx="8276654" cy="5638800"/>
          </a:xfrm>
          <a:prstGeom prst="rect">
            <a:avLst/>
          </a:prstGeom>
        </p:spPr>
      </p:pic>
      <p:sp>
        <p:nvSpPr>
          <p:cNvPr id="8" name="Rectangle 7"/>
          <p:cNvSpPr/>
          <p:nvPr/>
        </p:nvSpPr>
        <p:spPr>
          <a:xfrm>
            <a:off x="2496882" y="4953000"/>
            <a:ext cx="6934200" cy="1143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Bent Arrow 9"/>
          <p:cNvSpPr/>
          <p:nvPr/>
        </p:nvSpPr>
        <p:spPr>
          <a:xfrm rot="5400000" flipH="1" flipV="1">
            <a:off x="563339" y="3441346"/>
            <a:ext cx="3832255" cy="457200"/>
          </a:xfrm>
          <a:prstGeom prst="bentArrow">
            <a:avLst>
              <a:gd name="adj1" fmla="val 25000"/>
              <a:gd name="adj2" fmla="val 24505"/>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ight Arrow 10"/>
          <p:cNvSpPr/>
          <p:nvPr/>
        </p:nvSpPr>
        <p:spPr>
          <a:xfrm>
            <a:off x="2365166" y="1753819"/>
            <a:ext cx="685800" cy="226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rot="19631124">
            <a:off x="6785300" y="1219624"/>
            <a:ext cx="1524000" cy="461665"/>
          </a:xfrm>
          <a:prstGeom prst="rect">
            <a:avLst/>
          </a:prstGeom>
          <a:solidFill>
            <a:srgbClr val="FFC000"/>
          </a:solidFill>
        </p:spPr>
        <p:txBody>
          <a:bodyPr wrap="square" rtlCol="0">
            <a:spAutoFit/>
          </a:bodyPr>
          <a:lstStyle/>
          <a:p>
            <a:pPr algn="ctr"/>
            <a:r>
              <a:rPr lang="en-US" dirty="0"/>
              <a:t>Wrong</a:t>
            </a:r>
          </a:p>
        </p:txBody>
      </p:sp>
    </p:spTree>
    <p:extLst>
      <p:ext uri="{BB962C8B-B14F-4D97-AF65-F5344CB8AC3E}">
        <p14:creationId xmlns:p14="http://schemas.microsoft.com/office/powerpoint/2010/main" val="180238664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152400"/>
            <a:ext cx="7772400" cy="685800"/>
          </a:xfrm>
          <a:solidFill>
            <a:srgbClr val="FFC000"/>
          </a:solidFill>
        </p:spPr>
        <p:txBody>
          <a:bodyPr/>
          <a:lstStyle/>
          <a:p>
            <a:r>
              <a:rPr lang="en-US" dirty="0"/>
              <a:t>Charts are cooler than most tables</a:t>
            </a:r>
          </a:p>
        </p:txBody>
      </p:sp>
      <p:pic>
        <p:nvPicPr>
          <p:cNvPr id="1280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9500" y="983165"/>
            <a:ext cx="4953000" cy="57986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9402913"/>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18465" y="1295400"/>
            <a:ext cx="8755069" cy="5257800"/>
          </a:xfrm>
          <a:prstGeom prst="rect">
            <a:avLst/>
          </a:prstGeom>
        </p:spPr>
      </p:pic>
      <p:sp>
        <p:nvSpPr>
          <p:cNvPr id="5" name="Title 1"/>
          <p:cNvSpPr txBox="1">
            <a:spLocks/>
          </p:cNvSpPr>
          <p:nvPr/>
        </p:nvSpPr>
        <p:spPr>
          <a:xfrm>
            <a:off x="1718465" y="304800"/>
            <a:ext cx="8755069" cy="685800"/>
          </a:xfrm>
          <a:prstGeom prst="rect">
            <a:avLst/>
          </a:prstGeom>
          <a:solidFill>
            <a:srgbClr val="FFC000"/>
          </a:solidFill>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r>
              <a:rPr lang="en-US" kern="0" dirty="0"/>
              <a:t>It takes 10 seconds to make a chart</a:t>
            </a:r>
          </a:p>
        </p:txBody>
      </p:sp>
    </p:spTree>
    <p:extLst>
      <p:ext uri="{BB962C8B-B14F-4D97-AF65-F5344CB8AC3E}">
        <p14:creationId xmlns:p14="http://schemas.microsoft.com/office/powerpoint/2010/main" val="1350340604"/>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267200" y="216892"/>
            <a:ext cx="5943600" cy="6424216"/>
          </a:xfrm>
          <a:prstGeom prst="rect">
            <a:avLst/>
          </a:prstGeom>
        </p:spPr>
      </p:pic>
      <p:sp>
        <p:nvSpPr>
          <p:cNvPr id="5" name="Title 1"/>
          <p:cNvSpPr>
            <a:spLocks noGrp="1"/>
          </p:cNvSpPr>
          <p:nvPr>
            <p:ph type="title"/>
          </p:nvPr>
        </p:nvSpPr>
        <p:spPr>
          <a:xfrm>
            <a:off x="1676400" y="216892"/>
            <a:ext cx="2209800" cy="3276600"/>
          </a:xfrm>
          <a:solidFill>
            <a:srgbClr val="FFC000"/>
          </a:solidFill>
        </p:spPr>
        <p:txBody>
          <a:bodyPr/>
          <a:lstStyle/>
          <a:p>
            <a:r>
              <a:rPr lang="en-US" sz="2800" dirty="0"/>
              <a:t>Pictures can “accessorize” boring tables</a:t>
            </a:r>
          </a:p>
        </p:txBody>
      </p:sp>
    </p:spTree>
    <p:extLst>
      <p:ext uri="{BB962C8B-B14F-4D97-AF65-F5344CB8AC3E}">
        <p14:creationId xmlns:p14="http://schemas.microsoft.com/office/powerpoint/2010/main" val="88454162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75450"/>
            <a:ext cx="10363200" cy="1143000"/>
          </a:xfrm>
        </p:spPr>
        <p:txBody>
          <a:bodyPr/>
          <a:lstStyle/>
          <a:p>
            <a:r>
              <a:rPr lang="en-US" dirty="0"/>
              <a:t>Once you put a map or chart into PowerPoint you can add lots to it</a:t>
            </a:r>
          </a:p>
        </p:txBody>
      </p:sp>
      <p:pic>
        <p:nvPicPr>
          <p:cNvPr id="131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1589247"/>
            <a:ext cx="5181600" cy="51992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7239000" y="2819401"/>
            <a:ext cx="2514600" cy="584775"/>
          </a:xfrm>
          <a:prstGeom prst="rect">
            <a:avLst/>
          </a:prstGeom>
          <a:solidFill>
            <a:srgbClr val="FFFF00"/>
          </a:solidFill>
          <a:ln w="57150">
            <a:solidFill>
              <a:schemeClr val="accent2"/>
            </a:solidFill>
          </a:ln>
        </p:spPr>
        <p:txBody>
          <a:bodyPr wrap="square" rtlCol="0">
            <a:spAutoFit/>
          </a:bodyPr>
          <a:lstStyle/>
          <a:p>
            <a:pPr algn="ctr"/>
            <a:r>
              <a:rPr lang="en-US" sz="3200" b="1" dirty="0">
                <a:solidFill>
                  <a:srgbClr val="C00000"/>
                </a:solidFill>
              </a:rPr>
              <a:t>Hi, Mom!!</a:t>
            </a:r>
          </a:p>
        </p:txBody>
      </p:sp>
      <p:sp>
        <p:nvSpPr>
          <p:cNvPr id="5" name="Right Arrow 4"/>
          <p:cNvSpPr/>
          <p:nvPr/>
        </p:nvSpPr>
        <p:spPr>
          <a:xfrm rot="8204329">
            <a:off x="6379229" y="3349779"/>
            <a:ext cx="996944" cy="795652"/>
          </a:xfrm>
          <a:prstGeom prst="rightArrow">
            <a:avLst/>
          </a:prstGeom>
          <a:solidFill>
            <a:srgbClr val="FFFF00"/>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727454" y="5486401"/>
            <a:ext cx="1911346" cy="584775"/>
          </a:xfrm>
          <a:prstGeom prst="rect">
            <a:avLst/>
          </a:prstGeom>
          <a:solidFill>
            <a:srgbClr val="FFFF00"/>
          </a:solidFill>
          <a:ln w="57150">
            <a:solidFill>
              <a:schemeClr val="accent2"/>
            </a:solidFill>
          </a:ln>
        </p:spPr>
        <p:txBody>
          <a:bodyPr wrap="square" rtlCol="0">
            <a:spAutoFit/>
          </a:bodyPr>
          <a:lstStyle/>
          <a:p>
            <a:pPr algn="ctr"/>
            <a:r>
              <a:rPr lang="en-US" sz="3200" b="1" dirty="0">
                <a:solidFill>
                  <a:srgbClr val="C00000"/>
                </a:solidFill>
              </a:rPr>
              <a:t>Best Site</a:t>
            </a:r>
          </a:p>
        </p:txBody>
      </p:sp>
      <p:cxnSp>
        <p:nvCxnSpPr>
          <p:cNvPr id="8" name="Straight Arrow Connector 7"/>
          <p:cNvCxnSpPr/>
          <p:nvPr/>
        </p:nvCxnSpPr>
        <p:spPr>
          <a:xfrm flipV="1">
            <a:off x="5486400" y="5029200"/>
            <a:ext cx="457200" cy="45720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08695363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sz="4000" dirty="0"/>
              <a:t>Snips and Screen captures make great slides</a:t>
            </a:r>
          </a:p>
        </p:txBody>
      </p:sp>
      <p:pic>
        <p:nvPicPr>
          <p:cNvPr id="6147"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705100" y="1560513"/>
            <a:ext cx="6781800" cy="5145087"/>
          </a:xfrm>
          <a:noFill/>
          <a:extLst>
            <a:ext uri="{909E8E84-426E-40DD-AFC4-6F175D3DCCD1}">
              <a14:hiddenFill xmlns:a14="http://schemas.microsoft.com/office/drawing/2010/main">
                <a:solidFill>
                  <a:schemeClr val="bg1"/>
                </a:solidFill>
              </a14:hiddenFill>
            </a:ext>
          </a:extLst>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76200" y="87312"/>
            <a:ext cx="10363200" cy="1143000"/>
          </a:xfrm>
        </p:spPr>
        <p:txBody>
          <a:bodyPr/>
          <a:lstStyle/>
          <a:p>
            <a:r>
              <a:rPr lang="en-US" sz="3600"/>
              <a:t>But only leave in a table what you are going to use …</a:t>
            </a:r>
          </a:p>
        </p:txBody>
      </p:sp>
      <p:pic>
        <p:nvPicPr>
          <p:cNvPr id="7171"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20862" y="1905000"/>
            <a:ext cx="8550275" cy="4598988"/>
          </a:xfrm>
          <a:noFill/>
          <a:extLst>
            <a:ext uri="{909E8E84-426E-40DD-AFC4-6F175D3DCCD1}">
              <a14:hiddenFill xmlns:a14="http://schemas.microsoft.com/office/drawing/2010/main">
                <a:solidFill>
                  <a:schemeClr val="bg1"/>
                </a:solidFill>
              </a14:hiddenFill>
            </a:ext>
          </a:extLst>
        </p:spPr>
      </p:pic>
      <p:sp>
        <p:nvSpPr>
          <p:cNvPr id="7172" name="TextBox 6"/>
          <p:cNvSpPr txBox="1">
            <a:spLocks noChangeArrowheads="1"/>
          </p:cNvSpPr>
          <p:nvPr/>
        </p:nvSpPr>
        <p:spPr bwMode="auto">
          <a:xfrm>
            <a:off x="2819400" y="5181601"/>
            <a:ext cx="2590800" cy="46196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t>Meaningful data??</a:t>
            </a:r>
          </a:p>
        </p:txBody>
      </p:sp>
      <p:sp>
        <p:nvSpPr>
          <p:cNvPr id="2" name="Oval 1"/>
          <p:cNvSpPr/>
          <p:nvPr/>
        </p:nvSpPr>
        <p:spPr>
          <a:xfrm>
            <a:off x="5334000" y="4953000"/>
            <a:ext cx="1066800" cy="22860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8991600" y="4916905"/>
            <a:ext cx="1066800" cy="22860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257800" y="152400"/>
            <a:ext cx="5170488" cy="6477000"/>
          </a:xfrm>
          <a:noFill/>
          <a:ln>
            <a:solidFill>
              <a:srgbClr val="C00000"/>
            </a:solidFill>
          </a:ln>
          <a:extLst>
            <a:ext uri="{909E8E84-426E-40DD-AFC4-6F175D3DCCD1}">
              <a14:hiddenFill xmlns:a14="http://schemas.microsoft.com/office/drawing/2010/main">
                <a:solidFill>
                  <a:schemeClr val="bg1"/>
                </a:solidFill>
              </a14:hiddenFill>
            </a:ext>
          </a:extLst>
        </p:spPr>
      </p:pic>
      <p:sp>
        <p:nvSpPr>
          <p:cNvPr id="8195" name="TextBox 4"/>
          <p:cNvSpPr txBox="1">
            <a:spLocks noChangeArrowheads="1"/>
          </p:cNvSpPr>
          <p:nvPr/>
        </p:nvSpPr>
        <p:spPr bwMode="auto">
          <a:xfrm>
            <a:off x="1828800" y="1676400"/>
            <a:ext cx="3200400" cy="193899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t>Reporting survey results</a:t>
            </a:r>
          </a:p>
          <a:p>
            <a:pPr eaLnBrk="1" hangingPunct="1"/>
            <a:endParaRPr lang="en-US" dirty="0"/>
          </a:p>
          <a:p>
            <a:pPr eaLnBrk="1" hangingPunct="1"/>
            <a:endParaRPr lang="en-US" dirty="0"/>
          </a:p>
          <a:p>
            <a:pPr eaLnBrk="1" hangingPunct="1"/>
            <a:r>
              <a:rPr lang="en-US" dirty="0" err="1"/>
              <a:t>Percents</a:t>
            </a:r>
            <a:r>
              <a:rPr lang="en-US" dirty="0"/>
              <a:t> only … not sample numbers !</a:t>
            </a:r>
          </a:p>
        </p:txBody>
      </p:sp>
      <p:sp>
        <p:nvSpPr>
          <p:cNvPr id="2" name="Rectangle 1"/>
          <p:cNvSpPr/>
          <p:nvPr/>
        </p:nvSpPr>
        <p:spPr>
          <a:xfrm>
            <a:off x="7315200" y="3048000"/>
            <a:ext cx="2819400" cy="30480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952500" y="152400"/>
            <a:ext cx="10363200" cy="1143000"/>
          </a:xfrm>
        </p:spPr>
        <p:txBody>
          <a:bodyPr/>
          <a:lstStyle/>
          <a:p>
            <a:r>
              <a:rPr lang="en-US" dirty="0"/>
              <a:t>An important part of your jobs…</a:t>
            </a:r>
          </a:p>
        </p:txBody>
      </p:sp>
      <p:sp>
        <p:nvSpPr>
          <p:cNvPr id="3075" name="Content Placeholder 2"/>
          <p:cNvSpPr>
            <a:spLocks noGrp="1"/>
          </p:cNvSpPr>
          <p:nvPr>
            <p:ph idx="1"/>
          </p:nvPr>
        </p:nvSpPr>
        <p:spPr>
          <a:xfrm>
            <a:off x="1905000" y="2209800"/>
            <a:ext cx="8458200" cy="4267200"/>
          </a:xfrm>
        </p:spPr>
        <p:txBody>
          <a:bodyPr/>
          <a:lstStyle/>
          <a:p>
            <a:pPr marL="0" indent="0">
              <a:buNone/>
            </a:pPr>
            <a:r>
              <a:rPr lang="en-US" dirty="0"/>
              <a:t>… is probably going to involve writing up results of something … research reports, product briefs, sales proposals, results of campaigns, activity summaries, or something similar</a:t>
            </a:r>
          </a:p>
          <a:p>
            <a:endParaRPr lang="en-US" dirty="0"/>
          </a:p>
          <a:p>
            <a:pPr marL="400050" lvl="1" indent="0">
              <a:buNone/>
            </a:pPr>
            <a:r>
              <a:rPr lang="en-US" sz="3200" dirty="0"/>
              <a:t>Report write-ups typically have a </a:t>
            </a:r>
            <a:r>
              <a:rPr lang="en-US" sz="3200" u="sng" dirty="0"/>
              <a:t>very specific format</a:t>
            </a:r>
            <a:r>
              <a:rPr lang="en-US" sz="3200" dirty="0"/>
              <a:t>, either for a </a:t>
            </a:r>
            <a:r>
              <a:rPr lang="en-US" sz="3200" i="1" dirty="0"/>
              <a:t>client</a:t>
            </a:r>
            <a:r>
              <a:rPr lang="en-US" sz="3200" dirty="0"/>
              <a:t> or for </a:t>
            </a:r>
            <a:r>
              <a:rPr lang="en-US" sz="3200" i="1" dirty="0"/>
              <a:t>internal use</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2209800" y="164291"/>
            <a:ext cx="7772400" cy="838200"/>
          </a:xfrm>
          <a:solidFill>
            <a:srgbClr val="FFC000"/>
          </a:solidFill>
        </p:spPr>
        <p:txBody>
          <a:bodyPr/>
          <a:lstStyle/>
          <a:p>
            <a:r>
              <a:rPr lang="en-US" sz="4000" dirty="0"/>
              <a:t>Reporting survey results</a:t>
            </a:r>
          </a:p>
        </p:txBody>
      </p:sp>
      <p:pic>
        <p:nvPicPr>
          <p:cNvPr id="9219"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03450" y="1163638"/>
            <a:ext cx="7785100" cy="5597525"/>
          </a:xfrm>
          <a:noFill/>
          <a:extLst>
            <a:ext uri="{909E8E84-426E-40DD-AFC4-6F175D3DCCD1}">
              <a14:hiddenFill xmlns:a14="http://schemas.microsoft.com/office/drawing/2010/main">
                <a:solidFill>
                  <a:schemeClr val="bg1"/>
                </a:solidFill>
              </a14:hiddenFill>
            </a:ext>
          </a:extLst>
        </p:spPr>
      </p:pic>
      <p:sp>
        <p:nvSpPr>
          <p:cNvPr id="2" name="TextBox 1"/>
          <p:cNvSpPr txBox="1"/>
          <p:nvPr/>
        </p:nvSpPr>
        <p:spPr>
          <a:xfrm>
            <a:off x="3706894" y="1407469"/>
            <a:ext cx="685800" cy="461665"/>
          </a:xfrm>
          <a:prstGeom prst="rect">
            <a:avLst/>
          </a:prstGeom>
          <a:solidFill>
            <a:srgbClr val="FFC000"/>
          </a:solidFill>
          <a:ln w="38100">
            <a:solidFill>
              <a:schemeClr val="tx1"/>
            </a:solidFill>
          </a:ln>
        </p:spPr>
        <p:txBody>
          <a:bodyPr wrap="square" rtlCol="0">
            <a:spAutoFit/>
          </a:bodyPr>
          <a:lstStyle/>
          <a:p>
            <a:r>
              <a:rPr lang="en-US" dirty="0"/>
              <a:t>NO</a:t>
            </a:r>
          </a:p>
        </p:txBody>
      </p:sp>
      <p:sp>
        <p:nvSpPr>
          <p:cNvPr id="8" name="Up Arrow 7"/>
          <p:cNvSpPr/>
          <p:nvPr/>
        </p:nvSpPr>
        <p:spPr>
          <a:xfrm rot="10800000">
            <a:off x="3886199" y="1869133"/>
            <a:ext cx="327190" cy="241300"/>
          </a:xfrm>
          <a:prstGeom prst="upArrow">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C000"/>
              </a:solidFill>
            </a:endParaRPr>
          </a:p>
        </p:txBody>
      </p:sp>
      <p:sp>
        <p:nvSpPr>
          <p:cNvPr id="9" name="TextBox 8"/>
          <p:cNvSpPr txBox="1"/>
          <p:nvPr/>
        </p:nvSpPr>
        <p:spPr>
          <a:xfrm>
            <a:off x="4771468" y="1407469"/>
            <a:ext cx="685800" cy="461665"/>
          </a:xfrm>
          <a:prstGeom prst="rect">
            <a:avLst/>
          </a:prstGeom>
          <a:solidFill>
            <a:srgbClr val="FFC000"/>
          </a:solidFill>
          <a:ln w="38100">
            <a:solidFill>
              <a:schemeClr val="tx1"/>
            </a:solidFill>
          </a:ln>
        </p:spPr>
        <p:txBody>
          <a:bodyPr wrap="square" rtlCol="0">
            <a:spAutoFit/>
          </a:bodyPr>
          <a:lstStyle/>
          <a:p>
            <a:r>
              <a:rPr lang="en-US" dirty="0"/>
              <a:t>NO</a:t>
            </a:r>
          </a:p>
        </p:txBody>
      </p:sp>
      <p:sp>
        <p:nvSpPr>
          <p:cNvPr id="10" name="TextBox 9"/>
          <p:cNvSpPr txBox="1"/>
          <p:nvPr/>
        </p:nvSpPr>
        <p:spPr>
          <a:xfrm>
            <a:off x="5656740" y="1407469"/>
            <a:ext cx="685800" cy="461665"/>
          </a:xfrm>
          <a:prstGeom prst="rect">
            <a:avLst/>
          </a:prstGeom>
          <a:solidFill>
            <a:srgbClr val="FFC000"/>
          </a:solidFill>
          <a:ln w="38100">
            <a:solidFill>
              <a:schemeClr val="tx1"/>
            </a:solidFill>
          </a:ln>
        </p:spPr>
        <p:txBody>
          <a:bodyPr wrap="square" rtlCol="0">
            <a:spAutoFit/>
          </a:bodyPr>
          <a:lstStyle/>
          <a:p>
            <a:r>
              <a:rPr lang="en-US" dirty="0"/>
              <a:t>NO</a:t>
            </a:r>
          </a:p>
        </p:txBody>
      </p:sp>
      <p:sp>
        <p:nvSpPr>
          <p:cNvPr id="11" name="Up Arrow 10"/>
          <p:cNvSpPr/>
          <p:nvPr/>
        </p:nvSpPr>
        <p:spPr>
          <a:xfrm rot="10800000">
            <a:off x="4950774" y="1869133"/>
            <a:ext cx="327190" cy="241300"/>
          </a:xfrm>
          <a:prstGeom prst="upArrow">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C000"/>
              </a:solidFill>
            </a:endParaRPr>
          </a:p>
        </p:txBody>
      </p:sp>
      <p:sp>
        <p:nvSpPr>
          <p:cNvPr id="12" name="Up Arrow 11"/>
          <p:cNvSpPr/>
          <p:nvPr/>
        </p:nvSpPr>
        <p:spPr>
          <a:xfrm rot="10800000">
            <a:off x="5836045" y="1883131"/>
            <a:ext cx="327190" cy="241300"/>
          </a:xfrm>
          <a:prstGeom prst="upArrow">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C000"/>
              </a:solidFill>
            </a:endParaRPr>
          </a:p>
        </p:txBody>
      </p:sp>
      <p:sp>
        <p:nvSpPr>
          <p:cNvPr id="16" name="Rectangle 15"/>
          <p:cNvSpPr/>
          <p:nvPr/>
        </p:nvSpPr>
        <p:spPr>
          <a:xfrm>
            <a:off x="4267200" y="2021534"/>
            <a:ext cx="601619" cy="1712267"/>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5562600" y="2232026"/>
            <a:ext cx="914400" cy="134937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5562600" y="2276831"/>
            <a:ext cx="914400" cy="1321916"/>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895231" y="2283471"/>
            <a:ext cx="613558" cy="131527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756189" y="2281298"/>
            <a:ext cx="457200" cy="1407696"/>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3685954" y="2197743"/>
            <a:ext cx="499291" cy="146436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4895231" y="2259582"/>
            <a:ext cx="623778" cy="142941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33" name="Up Arrow 32"/>
          <p:cNvSpPr/>
          <p:nvPr/>
        </p:nvSpPr>
        <p:spPr>
          <a:xfrm rot="19310370">
            <a:off x="5053968" y="2694076"/>
            <a:ext cx="338138" cy="1431881"/>
          </a:xfrm>
          <a:prstGeom prst="upArrow">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C000"/>
              </a:solidFill>
            </a:endParaRPr>
          </a:p>
        </p:txBody>
      </p:sp>
      <p:sp>
        <p:nvSpPr>
          <p:cNvPr id="34" name="TextBox 33"/>
          <p:cNvSpPr txBox="1"/>
          <p:nvPr/>
        </p:nvSpPr>
        <p:spPr>
          <a:xfrm>
            <a:off x="5638800" y="3962401"/>
            <a:ext cx="1371600" cy="708025"/>
          </a:xfrm>
          <a:prstGeom prst="rect">
            <a:avLst/>
          </a:prstGeom>
          <a:solidFill>
            <a:srgbClr val="FFC000"/>
          </a:solidFill>
          <a:ln w="38100">
            <a:solidFill>
              <a:schemeClr val="tx1">
                <a:lumMod val="95000"/>
                <a:lumOff val="5000"/>
              </a:schemeClr>
            </a:solidFill>
          </a:ln>
        </p:spPr>
        <p:txBody>
          <a:bodyPr>
            <a:spAutoFit/>
          </a:bodyPr>
          <a:lstStyle/>
          <a:p>
            <a:pPr>
              <a:defRPr/>
            </a:pPr>
            <a:r>
              <a:rPr lang="en-US" sz="2000" dirty="0"/>
              <a:t>Edit your columns</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900" y="152400"/>
            <a:ext cx="8458200" cy="914400"/>
          </a:xfrm>
        </p:spPr>
        <p:txBody>
          <a:bodyPr/>
          <a:lstStyle/>
          <a:p>
            <a:r>
              <a:rPr lang="en-US" dirty="0"/>
              <a:t>Keys </a:t>
            </a:r>
          </a:p>
        </p:txBody>
      </p:sp>
      <p:sp>
        <p:nvSpPr>
          <p:cNvPr id="3" name="Content Placeholder 2"/>
          <p:cNvSpPr>
            <a:spLocks noGrp="1"/>
          </p:cNvSpPr>
          <p:nvPr>
            <p:ph idx="1"/>
          </p:nvPr>
        </p:nvSpPr>
        <p:spPr>
          <a:xfrm>
            <a:off x="1866900" y="1524000"/>
            <a:ext cx="8458200" cy="4953000"/>
          </a:xfrm>
        </p:spPr>
        <p:txBody>
          <a:bodyPr/>
          <a:lstStyle/>
          <a:p>
            <a:pPr>
              <a:spcBef>
                <a:spcPts val="0"/>
              </a:spcBef>
              <a:spcAft>
                <a:spcPts val="1200"/>
              </a:spcAft>
            </a:pPr>
            <a:r>
              <a:rPr lang="en-US" dirty="0"/>
              <a:t>Clean with white space.  </a:t>
            </a:r>
          </a:p>
          <a:p>
            <a:pPr>
              <a:spcBef>
                <a:spcPts val="0"/>
              </a:spcBef>
              <a:spcAft>
                <a:spcPts val="1200"/>
              </a:spcAft>
            </a:pPr>
            <a:r>
              <a:rPr lang="en-US" dirty="0"/>
              <a:t>Subheading, paragraph, </a:t>
            </a:r>
            <a:r>
              <a:rPr lang="en-US" u="sng" dirty="0"/>
              <a:t>then</a:t>
            </a:r>
            <a:r>
              <a:rPr lang="en-US" dirty="0"/>
              <a:t> table/graph and source</a:t>
            </a:r>
          </a:p>
          <a:p>
            <a:pPr>
              <a:spcBef>
                <a:spcPts val="0"/>
              </a:spcBef>
              <a:spcAft>
                <a:spcPts val="1200"/>
              </a:spcAft>
            </a:pPr>
            <a:r>
              <a:rPr lang="en-US" dirty="0"/>
              <a:t>Paragraphs - use of some specific numbers from the tables, maps, graphs but not overwhelming</a:t>
            </a:r>
          </a:p>
          <a:p>
            <a:pPr>
              <a:spcBef>
                <a:spcPts val="0"/>
              </a:spcBef>
              <a:spcAft>
                <a:spcPts val="1200"/>
              </a:spcAft>
            </a:pPr>
            <a:r>
              <a:rPr lang="en-US" dirty="0"/>
              <a:t>No more than 3 to 4 sentences in a paragraph! </a:t>
            </a:r>
          </a:p>
          <a:p>
            <a:pPr>
              <a:spcBef>
                <a:spcPts val="0"/>
              </a:spcBef>
              <a:spcAft>
                <a:spcPts val="1200"/>
              </a:spcAft>
            </a:pPr>
            <a:r>
              <a:rPr lang="en-US" dirty="0"/>
              <a:t>Succinct but long enough to explain what the tables </a:t>
            </a:r>
            <a:r>
              <a:rPr lang="en-US" dirty="0" err="1"/>
              <a:t>etc</a:t>
            </a:r>
            <a:r>
              <a:rPr lang="en-US" dirty="0"/>
              <a:t> “tell us” beyond just the numbers.</a:t>
            </a:r>
          </a:p>
        </p:txBody>
      </p:sp>
    </p:spTree>
    <p:extLst>
      <p:ext uri="{BB962C8B-B14F-4D97-AF65-F5344CB8AC3E}">
        <p14:creationId xmlns:p14="http://schemas.microsoft.com/office/powerpoint/2010/main" val="153029139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052"/>
          <p:cNvSpPr>
            <a:spLocks noChangeArrowheads="1"/>
          </p:cNvSpPr>
          <p:nvPr/>
        </p:nvSpPr>
        <p:spPr bwMode="auto">
          <a:xfrm>
            <a:off x="1905001" y="2133600"/>
            <a:ext cx="4449763"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endParaRPr lang="en-US" sz="4000" b="1">
              <a:solidFill>
                <a:srgbClr val="FFC000"/>
              </a:solidFill>
            </a:endParaRPr>
          </a:p>
          <a:p>
            <a:endParaRPr lang="en-US" sz="4000" b="1">
              <a:solidFill>
                <a:srgbClr val="FFC000"/>
              </a:solidFill>
            </a:endParaRPr>
          </a:p>
          <a:p>
            <a:endParaRPr lang="en-US" sz="4000" b="1">
              <a:solidFill>
                <a:srgbClr val="FFC000"/>
              </a:solidFill>
            </a:endParaRPr>
          </a:p>
          <a:p>
            <a:endParaRPr lang="en-US" sz="4000" b="1">
              <a:solidFill>
                <a:srgbClr val="FFC000"/>
              </a:solidFill>
            </a:endParaRPr>
          </a:p>
          <a:p>
            <a:endParaRPr lang="en-US" sz="4000" b="1">
              <a:solidFill>
                <a:srgbClr val="FFC000"/>
              </a:solidFill>
            </a:endParaRPr>
          </a:p>
          <a:p>
            <a:endParaRPr lang="en-US" sz="3600" b="1">
              <a:solidFill>
                <a:srgbClr val="FFC000"/>
              </a:solidFill>
            </a:endParaRPr>
          </a:p>
          <a:p>
            <a:endParaRPr lang="en-US" sz="3600" b="1">
              <a:solidFill>
                <a:srgbClr val="FFC000"/>
              </a:solidFill>
            </a:endParaRPr>
          </a:p>
        </p:txBody>
      </p:sp>
      <p:sp>
        <p:nvSpPr>
          <p:cNvPr id="53252" name="Rectangle 5"/>
          <p:cNvSpPr>
            <a:spLocks noChangeArrowheads="1"/>
          </p:cNvSpPr>
          <p:nvPr/>
        </p:nvSpPr>
        <p:spPr bwMode="auto">
          <a:xfrm>
            <a:off x="762000" y="1066800"/>
            <a:ext cx="4038600" cy="3970318"/>
          </a:xfrm>
          <a:prstGeom prst="rect">
            <a:avLst/>
          </a:prstGeom>
          <a:noFill/>
          <a:ln w="9525">
            <a:noFill/>
            <a:miter lim="800000"/>
            <a:headEnd/>
            <a:tailEnd/>
          </a:ln>
        </p:spPr>
        <p:txBody>
          <a:bodyPr wrap="square">
            <a:spAutoFit/>
          </a:bodyPr>
          <a:lstStyle/>
          <a:p>
            <a:pPr marL="514350" indent="-514350">
              <a:defRPr/>
            </a:pPr>
            <a:endParaRPr lang="en-US" sz="3600" b="1" dirty="0">
              <a:solidFill>
                <a:srgbClr val="FFC000"/>
              </a:solidFill>
            </a:endParaRPr>
          </a:p>
          <a:p>
            <a:pPr>
              <a:defRPr/>
            </a:pPr>
            <a:r>
              <a:rPr lang="en-US" sz="3600" b="1" dirty="0">
                <a:solidFill>
                  <a:srgbClr val="FFC000"/>
                </a:solidFill>
              </a:rPr>
              <a:t>Using Secondary Data to create reports</a:t>
            </a:r>
          </a:p>
          <a:p>
            <a:pPr>
              <a:defRPr/>
            </a:pPr>
            <a:endParaRPr lang="en-US" sz="3600" b="1" dirty="0">
              <a:solidFill>
                <a:srgbClr val="FFC000"/>
              </a:solidFill>
            </a:endParaRPr>
          </a:p>
          <a:p>
            <a:pPr>
              <a:defRPr/>
            </a:pPr>
            <a:r>
              <a:rPr lang="en-US" sz="3600" b="1" dirty="0" err="1">
                <a:solidFill>
                  <a:srgbClr val="FFC000"/>
                </a:solidFill>
              </a:rPr>
              <a:t>Ch</a:t>
            </a:r>
            <a:r>
              <a:rPr lang="en-US" sz="3600" b="1" dirty="0">
                <a:solidFill>
                  <a:srgbClr val="FFC000"/>
                </a:solidFill>
              </a:rPr>
              <a:t> 4</a:t>
            </a:r>
          </a:p>
          <a:p>
            <a:pPr marL="971550" lvl="1" indent="-514350">
              <a:defRPr/>
            </a:pPr>
            <a:endParaRPr lang="en-US" sz="3600" b="1" dirty="0">
              <a:solidFill>
                <a:srgbClr val="FFC000"/>
              </a:solidFill>
            </a:endParaRPr>
          </a:p>
        </p:txBody>
      </p:sp>
      <p:pic>
        <p:nvPicPr>
          <p:cNvPr id="6" name="Picture 5"/>
          <p:cNvPicPr>
            <a:picLocks noChangeAspect="1"/>
          </p:cNvPicPr>
          <p:nvPr/>
        </p:nvPicPr>
        <p:blipFill>
          <a:blip r:embed="rId3"/>
          <a:stretch>
            <a:fillRect/>
          </a:stretch>
        </p:blipFill>
        <p:spPr>
          <a:xfrm>
            <a:off x="6354764" y="609600"/>
            <a:ext cx="4648200" cy="5572608"/>
          </a:xfrm>
          <a:prstGeom prst="rect">
            <a:avLst/>
          </a:prstGeom>
        </p:spPr>
      </p:pic>
    </p:spTree>
    <p:extLst>
      <p:ext uri="{BB962C8B-B14F-4D97-AF65-F5344CB8AC3E}">
        <p14:creationId xmlns:p14="http://schemas.microsoft.com/office/powerpoint/2010/main" val="19555761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Secondary data</a:t>
            </a:r>
          </a:p>
        </p:txBody>
      </p:sp>
      <p:sp>
        <p:nvSpPr>
          <p:cNvPr id="3" name="Content Placeholder 2"/>
          <p:cNvSpPr>
            <a:spLocks noGrp="1"/>
          </p:cNvSpPr>
          <p:nvPr>
            <p:ph idx="1"/>
          </p:nvPr>
        </p:nvSpPr>
        <p:spPr>
          <a:xfrm>
            <a:off x="1809750" y="4191000"/>
            <a:ext cx="8572500" cy="1981200"/>
          </a:xfrm>
          <a:solidFill>
            <a:srgbClr val="FFFF00"/>
          </a:solidFill>
        </p:spPr>
        <p:txBody>
          <a:bodyPr/>
          <a:lstStyle/>
          <a:p>
            <a:pPr marL="0" indent="0" algn="ctr">
              <a:buNone/>
            </a:pPr>
            <a:endParaRPr lang="en-US" dirty="0"/>
          </a:p>
          <a:p>
            <a:pPr marL="0" indent="0" algn="ctr">
              <a:buNone/>
            </a:pPr>
            <a:r>
              <a:rPr lang="en-US" dirty="0"/>
              <a:t>Our definition: Stuff we didn’t do but can look up or buy</a:t>
            </a:r>
          </a:p>
          <a:p>
            <a:pPr marL="0" indent="0" algn="ctr">
              <a:buNone/>
            </a:pPr>
            <a:endParaRPr lang="en-US" dirty="0"/>
          </a:p>
        </p:txBody>
      </p:sp>
      <p:sp>
        <p:nvSpPr>
          <p:cNvPr id="4" name="Rectangle 3"/>
          <p:cNvSpPr/>
          <p:nvPr/>
        </p:nvSpPr>
        <p:spPr>
          <a:xfrm>
            <a:off x="1809750" y="1905000"/>
            <a:ext cx="8572500" cy="1569660"/>
          </a:xfrm>
          <a:prstGeom prst="rect">
            <a:avLst/>
          </a:prstGeom>
          <a:solidFill>
            <a:schemeClr val="bg1"/>
          </a:solidFill>
        </p:spPr>
        <p:txBody>
          <a:bodyPr wrap="square">
            <a:spAutoFit/>
          </a:bodyPr>
          <a:lstStyle/>
          <a:p>
            <a:pPr algn="ctr" eaLnBrk="0" hangingPunct="0">
              <a:spcBef>
                <a:spcPct val="20000"/>
              </a:spcBef>
            </a:pPr>
            <a:r>
              <a:rPr lang="en-US" sz="3200" dirty="0">
                <a:latin typeface="+mn-lt"/>
              </a:rPr>
              <a:t>Book definition:  data that have already been collected for purposes other than the problem at hand</a:t>
            </a:r>
          </a:p>
        </p:txBody>
      </p:sp>
    </p:spTree>
    <p:extLst>
      <p:ext uri="{BB962C8B-B14F-4D97-AF65-F5344CB8AC3E}">
        <p14:creationId xmlns:p14="http://schemas.microsoft.com/office/powerpoint/2010/main" val="270530014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our purposes in MKT530</a:t>
            </a:r>
          </a:p>
        </p:txBody>
      </p:sp>
      <p:sp>
        <p:nvSpPr>
          <p:cNvPr id="3" name="Content Placeholder 2"/>
          <p:cNvSpPr>
            <a:spLocks noGrp="1"/>
          </p:cNvSpPr>
          <p:nvPr>
            <p:ph idx="1"/>
          </p:nvPr>
        </p:nvSpPr>
        <p:spPr>
          <a:xfrm>
            <a:off x="457200" y="2133600"/>
            <a:ext cx="11277600" cy="3657600"/>
          </a:xfrm>
        </p:spPr>
        <p:txBody>
          <a:bodyPr/>
          <a:lstStyle/>
          <a:p>
            <a:r>
              <a:rPr lang="en-US" dirty="0"/>
              <a:t>We are not talking about syndicated scanner data from Nielsen, etc.</a:t>
            </a:r>
          </a:p>
          <a:p>
            <a:endParaRPr lang="en-US" dirty="0"/>
          </a:p>
          <a:p>
            <a:r>
              <a:rPr lang="en-US" dirty="0"/>
              <a:t>We are not talking about our own data records</a:t>
            </a:r>
          </a:p>
          <a:p>
            <a:endParaRPr lang="en-US" dirty="0"/>
          </a:p>
          <a:p>
            <a:pPr marL="800100" lvl="2" indent="0">
              <a:buNone/>
            </a:pPr>
            <a:r>
              <a:rPr lang="en-US" dirty="0"/>
              <a:t>(although Malhotra includes them in this chapter)</a:t>
            </a:r>
          </a:p>
        </p:txBody>
      </p:sp>
    </p:spTree>
    <p:extLst>
      <p:ext uri="{BB962C8B-B14F-4D97-AF65-F5344CB8AC3E}">
        <p14:creationId xmlns:p14="http://schemas.microsoft.com/office/powerpoint/2010/main" val="2036214777"/>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866900" y="152400"/>
            <a:ext cx="8458200" cy="1143000"/>
          </a:xfrm>
        </p:spPr>
        <p:txBody>
          <a:bodyPr/>
          <a:lstStyle/>
          <a:p>
            <a:pPr eaLnBrk="1" hangingPunct="1"/>
            <a:r>
              <a:rPr lang="en-US" sz="4000"/>
              <a:t>Secondary data in marketing research</a:t>
            </a:r>
          </a:p>
        </p:txBody>
      </p:sp>
      <p:sp>
        <p:nvSpPr>
          <p:cNvPr id="11267" name="Rectangle 3"/>
          <p:cNvSpPr>
            <a:spLocks noGrp="1" noChangeArrowheads="1"/>
          </p:cNvSpPr>
          <p:nvPr>
            <p:ph type="body" idx="1"/>
          </p:nvPr>
        </p:nvSpPr>
        <p:spPr>
          <a:xfrm>
            <a:off x="381000" y="1524000"/>
            <a:ext cx="11277600" cy="5029200"/>
          </a:xfrm>
        </p:spPr>
        <p:txBody>
          <a:bodyPr/>
          <a:lstStyle/>
          <a:p>
            <a:pPr eaLnBrk="1" hangingPunct="1">
              <a:buNone/>
            </a:pPr>
            <a:r>
              <a:rPr lang="en-US" dirty="0"/>
              <a:t>	</a:t>
            </a:r>
          </a:p>
          <a:p>
            <a:pPr eaLnBrk="1" hangingPunct="1">
              <a:buNone/>
            </a:pPr>
            <a:r>
              <a:rPr lang="en-US" u="sng" dirty="0"/>
              <a:t>External</a:t>
            </a:r>
            <a:r>
              <a:rPr lang="en-US" dirty="0"/>
              <a:t> secondary data search used to be a required step early in a marketing research project to just get basic figures and parameters to start the research.  No </a:t>
            </a:r>
            <a:r>
              <a:rPr lang="en-US" sz="3600" dirty="0"/>
              <a:t>longer</a:t>
            </a:r>
            <a:r>
              <a:rPr lang="en-US" dirty="0"/>
              <a:t> -  </a:t>
            </a:r>
          </a:p>
          <a:p>
            <a:pPr eaLnBrk="1" hangingPunct="1">
              <a:buFontTx/>
              <a:buNone/>
            </a:pPr>
            <a:endParaRPr lang="en-US" dirty="0"/>
          </a:p>
          <a:p>
            <a:pPr eaLnBrk="1" hangingPunct="1">
              <a:buFontTx/>
              <a:buNone/>
            </a:pPr>
            <a:r>
              <a:rPr lang="en-US" dirty="0"/>
              <a:t>	1. Computer storage, 2. internet publishing and access, 3. Online data-for-profit service companies have changed all that.</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10363200" cy="1676400"/>
          </a:xfrm>
        </p:spPr>
        <p:txBody>
          <a:bodyPr/>
          <a:lstStyle/>
          <a:p>
            <a:r>
              <a:rPr lang="en-US" dirty="0"/>
              <a:t>A large percentage of marketing research reports rely only on secondary data</a:t>
            </a:r>
          </a:p>
        </p:txBody>
      </p:sp>
      <p:sp>
        <p:nvSpPr>
          <p:cNvPr id="3" name="Content Placeholder 2"/>
          <p:cNvSpPr>
            <a:spLocks noGrp="1"/>
          </p:cNvSpPr>
          <p:nvPr>
            <p:ph idx="1"/>
          </p:nvPr>
        </p:nvSpPr>
        <p:spPr>
          <a:xfrm>
            <a:off x="609600" y="2209800"/>
            <a:ext cx="11277600" cy="3657600"/>
          </a:xfrm>
        </p:spPr>
        <p:txBody>
          <a:bodyPr/>
          <a:lstStyle/>
          <a:p>
            <a:pPr marL="400050" lvl="1" indent="0">
              <a:buNone/>
            </a:pPr>
            <a:endParaRPr lang="en-US" sz="3200" dirty="0"/>
          </a:p>
          <a:p>
            <a:pPr eaLnBrk="1" hangingPunct="1">
              <a:buFontTx/>
              <a:buNone/>
            </a:pPr>
            <a:r>
              <a:rPr lang="en-US" dirty="0"/>
              <a:t>	</a:t>
            </a:r>
          </a:p>
          <a:p>
            <a:pPr eaLnBrk="1" hangingPunct="1">
              <a:buFontTx/>
              <a:buNone/>
            </a:pPr>
            <a:r>
              <a:rPr lang="en-US" dirty="0"/>
              <a:t>	Secondary research is still exploratory research, but often is all that is needed for managerial decisions.</a:t>
            </a:r>
          </a:p>
          <a:p>
            <a:endParaRPr lang="en-US" dirty="0"/>
          </a:p>
        </p:txBody>
      </p:sp>
    </p:spTree>
    <p:extLst>
      <p:ext uri="{BB962C8B-B14F-4D97-AF65-F5344CB8AC3E}">
        <p14:creationId xmlns:p14="http://schemas.microsoft.com/office/powerpoint/2010/main" val="3958084810"/>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381000" y="152400"/>
            <a:ext cx="11430000" cy="1143000"/>
          </a:xfrm>
        </p:spPr>
        <p:txBody>
          <a:bodyPr/>
          <a:lstStyle/>
          <a:p>
            <a:pPr eaLnBrk="1" hangingPunct="1"/>
            <a:r>
              <a:rPr lang="en-US" sz="4000" dirty="0"/>
              <a:t>Types of projects where secondary data is very useful</a:t>
            </a:r>
          </a:p>
        </p:txBody>
      </p:sp>
      <p:sp>
        <p:nvSpPr>
          <p:cNvPr id="14339" name="Rectangle 3"/>
          <p:cNvSpPr>
            <a:spLocks noGrp="1" noChangeArrowheads="1"/>
          </p:cNvSpPr>
          <p:nvPr>
            <p:ph type="body" idx="1"/>
          </p:nvPr>
        </p:nvSpPr>
        <p:spPr>
          <a:xfrm>
            <a:off x="457200" y="1676400"/>
            <a:ext cx="11277600" cy="4800600"/>
          </a:xfrm>
        </p:spPr>
        <p:txBody>
          <a:bodyPr/>
          <a:lstStyle/>
          <a:p>
            <a:pPr eaLnBrk="1" hangingPunct="1">
              <a:lnSpc>
                <a:spcPct val="90000"/>
              </a:lnSpc>
            </a:pPr>
            <a:endParaRPr lang="en-US" dirty="0"/>
          </a:p>
          <a:p>
            <a:pPr eaLnBrk="1" hangingPunct="1">
              <a:lnSpc>
                <a:spcPct val="90000"/>
              </a:lnSpc>
            </a:pPr>
            <a:r>
              <a:rPr lang="en-US" dirty="0"/>
              <a:t>Market potential / Industry analysis – overall and geographic</a:t>
            </a:r>
          </a:p>
          <a:p>
            <a:pPr eaLnBrk="1" hangingPunct="1">
              <a:lnSpc>
                <a:spcPct val="90000"/>
              </a:lnSpc>
            </a:pPr>
            <a:r>
              <a:rPr lang="en-US" dirty="0"/>
              <a:t>Market size (as part of opportunity analysis)</a:t>
            </a:r>
          </a:p>
          <a:p>
            <a:pPr eaLnBrk="1" hangingPunct="1">
              <a:lnSpc>
                <a:spcPct val="90000"/>
              </a:lnSpc>
            </a:pPr>
            <a:r>
              <a:rPr lang="en-US" dirty="0"/>
              <a:t>Competitive structure and competitor activities</a:t>
            </a:r>
          </a:p>
          <a:p>
            <a:pPr eaLnBrk="1" hangingPunct="1">
              <a:lnSpc>
                <a:spcPct val="90000"/>
              </a:lnSpc>
            </a:pPr>
            <a:r>
              <a:rPr lang="en-US" dirty="0"/>
              <a:t>Market dynamics and trends – change over time</a:t>
            </a:r>
          </a:p>
          <a:p>
            <a:pPr eaLnBrk="1" hangingPunct="1">
              <a:lnSpc>
                <a:spcPct val="90000"/>
              </a:lnSpc>
            </a:pPr>
            <a:r>
              <a:rPr lang="en-US" dirty="0"/>
              <a:t>Market segmentation … demographic, psychographic, geographic, product usage (but augmented with primary data?)</a:t>
            </a:r>
          </a:p>
          <a:p>
            <a:pPr eaLnBrk="1" hangingPunct="1">
              <a:lnSpc>
                <a:spcPct val="90000"/>
              </a:lnSpc>
            </a:pPr>
            <a:r>
              <a:rPr lang="en-US" dirty="0"/>
              <a:t>Location analysis and site selection (but augmented with primary data?)</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Secondary Data can tell powerful stories </a:t>
            </a:r>
          </a:p>
        </p:txBody>
      </p:sp>
      <p:sp>
        <p:nvSpPr>
          <p:cNvPr id="3" name="Content Placeholder 2"/>
          <p:cNvSpPr>
            <a:spLocks noGrp="1"/>
          </p:cNvSpPr>
          <p:nvPr>
            <p:ph idx="1"/>
          </p:nvPr>
        </p:nvSpPr>
        <p:spPr/>
        <p:txBody>
          <a:bodyPr/>
          <a:lstStyle/>
          <a:p>
            <a:endParaRPr lang="en-US" dirty="0"/>
          </a:p>
          <a:p>
            <a:endParaRPr lang="en-US" dirty="0"/>
          </a:p>
          <a:p>
            <a:r>
              <a:rPr lang="en-US" dirty="0"/>
              <a:t>And very often are the first section in a report that also contains primary (survey) data </a:t>
            </a:r>
          </a:p>
        </p:txBody>
      </p:sp>
    </p:spTree>
    <p:extLst>
      <p:ext uri="{BB962C8B-B14F-4D97-AF65-F5344CB8AC3E}">
        <p14:creationId xmlns:p14="http://schemas.microsoft.com/office/powerpoint/2010/main" val="17941339"/>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228600"/>
            <a:ext cx="8534400" cy="1143000"/>
          </a:xfrm>
        </p:spPr>
        <p:txBody>
          <a:bodyPr/>
          <a:lstStyle/>
          <a:p>
            <a:r>
              <a:rPr lang="en-US" dirty="0"/>
              <a:t>Telling stories with Secondary Data</a:t>
            </a:r>
          </a:p>
        </p:txBody>
      </p:sp>
      <p:pic>
        <p:nvPicPr>
          <p:cNvPr id="12800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77519" y="1676400"/>
            <a:ext cx="6436962"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553475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33600" y="2967335"/>
            <a:ext cx="7924800" cy="923330"/>
          </a:xfrm>
          <a:prstGeom prst="rect">
            <a:avLst/>
          </a:prstGeom>
          <a:noFill/>
        </p:spPr>
        <p:txBody>
          <a:bodyPr wrap="square" rtlCol="0">
            <a:spAutoFit/>
          </a:bodyPr>
          <a:lstStyle/>
          <a:p>
            <a:r>
              <a:rPr lang="en-US" sz="5400" b="1" dirty="0">
                <a:solidFill>
                  <a:srgbClr val="FFC000"/>
                </a:solidFill>
              </a:rPr>
              <a:t>Keys to all report-writing:</a:t>
            </a:r>
          </a:p>
        </p:txBody>
      </p:sp>
    </p:spTree>
    <p:extLst>
      <p:ext uri="{BB962C8B-B14F-4D97-AF65-F5344CB8AC3E}">
        <p14:creationId xmlns:p14="http://schemas.microsoft.com/office/powerpoint/2010/main" val="1847745259"/>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33600" y="457200"/>
            <a:ext cx="7924800" cy="60282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41308850"/>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t>Relying on Secondary Data?</a:t>
            </a:r>
          </a:p>
        </p:txBody>
      </p:sp>
      <p:sp>
        <p:nvSpPr>
          <p:cNvPr id="15363" name="Content Placeholder 2"/>
          <p:cNvSpPr>
            <a:spLocks noGrp="1"/>
          </p:cNvSpPr>
          <p:nvPr>
            <p:ph idx="1"/>
          </p:nvPr>
        </p:nvSpPr>
        <p:spPr>
          <a:xfrm>
            <a:off x="457200" y="1676400"/>
            <a:ext cx="11277600" cy="4800600"/>
          </a:xfrm>
        </p:spPr>
        <p:txBody>
          <a:bodyPr/>
          <a:lstStyle/>
          <a:p>
            <a:pPr>
              <a:buFontTx/>
              <a:buNone/>
            </a:pPr>
            <a:r>
              <a:rPr lang="en-US" dirty="0"/>
              <a:t>Privately versus government – generated</a:t>
            </a:r>
          </a:p>
          <a:p>
            <a:pPr>
              <a:buFontTx/>
              <a:buNone/>
            </a:pPr>
            <a:endParaRPr lang="en-US" dirty="0"/>
          </a:p>
          <a:p>
            <a:pPr>
              <a:buFontTx/>
              <a:buNone/>
            </a:pPr>
            <a:r>
              <a:rPr lang="en-US" dirty="0"/>
              <a:t>Scientifically generated versus non …</a:t>
            </a:r>
          </a:p>
          <a:p>
            <a:pPr>
              <a:buFontTx/>
              <a:buNone/>
            </a:pPr>
            <a:endParaRPr lang="en-US" dirty="0"/>
          </a:p>
          <a:p>
            <a:pPr>
              <a:buFontTx/>
              <a:buNone/>
            </a:pPr>
            <a:r>
              <a:rPr lang="en-US" dirty="0"/>
              <a:t>Age of data</a:t>
            </a:r>
          </a:p>
          <a:p>
            <a:pPr>
              <a:buFontTx/>
              <a:buNone/>
            </a:pPr>
            <a:endParaRPr lang="en-US" dirty="0"/>
          </a:p>
          <a:p>
            <a:pPr>
              <a:buFontTx/>
              <a:buNone/>
            </a:pPr>
            <a:r>
              <a:rPr lang="en-US" dirty="0"/>
              <a:t>Vested interest versus unbiased information provider</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3200"/>
            <a:ext cx="3482810" cy="1143000"/>
          </a:xfrm>
        </p:spPr>
        <p:txBody>
          <a:bodyPr/>
          <a:lstStyle/>
          <a:p>
            <a:r>
              <a:rPr lang="en-US" dirty="0"/>
              <a:t>Vested Interest?</a:t>
            </a:r>
          </a:p>
        </p:txBody>
      </p:sp>
      <p:pic>
        <p:nvPicPr>
          <p:cNvPr id="4" name="Content Placeholder 3"/>
          <p:cNvPicPr>
            <a:picLocks noGrp="1" noChangeAspect="1"/>
          </p:cNvPicPr>
          <p:nvPr>
            <p:ph idx="1"/>
          </p:nvPr>
        </p:nvPicPr>
        <p:blipFill>
          <a:blip r:embed="rId2"/>
          <a:stretch>
            <a:fillRect/>
          </a:stretch>
        </p:blipFill>
        <p:spPr>
          <a:xfrm>
            <a:off x="4419600" y="304800"/>
            <a:ext cx="4518191" cy="6383962"/>
          </a:xfrm>
          <a:prstGeom prst="rect">
            <a:avLst/>
          </a:prstGeom>
        </p:spPr>
      </p:pic>
    </p:spTree>
    <p:extLst>
      <p:ext uri="{BB962C8B-B14F-4D97-AF65-F5344CB8AC3E}">
        <p14:creationId xmlns:p14="http://schemas.microsoft.com/office/powerpoint/2010/main" val="143687396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07915"/>
            <a:ext cx="8763000" cy="1143000"/>
          </a:xfrm>
        </p:spPr>
        <p:txBody>
          <a:bodyPr/>
          <a:lstStyle/>
          <a:p>
            <a:r>
              <a:rPr lang="en-US" sz="3600" b="1" dirty="0"/>
              <a:t>Market for illegal sports betting in US is not really a $150 billion business </a:t>
            </a:r>
            <a:endParaRPr lang="en-US" sz="3600" dirty="0"/>
          </a:p>
        </p:txBody>
      </p:sp>
      <p:sp>
        <p:nvSpPr>
          <p:cNvPr id="3" name="Content Placeholder 2"/>
          <p:cNvSpPr>
            <a:spLocks noGrp="1"/>
          </p:cNvSpPr>
          <p:nvPr>
            <p:ph idx="1"/>
          </p:nvPr>
        </p:nvSpPr>
        <p:spPr>
          <a:xfrm>
            <a:off x="1866900" y="2971800"/>
            <a:ext cx="8458200" cy="3505200"/>
          </a:xfrm>
        </p:spPr>
        <p:txBody>
          <a:bodyPr/>
          <a:lstStyle/>
          <a:p>
            <a:pPr marL="0" indent="0">
              <a:lnSpc>
                <a:spcPct val="107000"/>
              </a:lnSpc>
              <a:spcBef>
                <a:spcPts val="0"/>
              </a:spcBef>
              <a:spcAft>
                <a:spcPts val="800"/>
              </a:spcAft>
              <a:buNone/>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The first thing you do in such cases is look for a real-world example. In this case, data from the U.K., which has allowed sports gambling for decades, with thousands of betting parlors offering odds on everything from </a:t>
            </a:r>
            <a:r>
              <a:rPr lang="en-US" sz="1600" u="sng"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Premier League matches</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to when </a:t>
            </a:r>
            <a:r>
              <a:rPr lang="en-US" sz="1600" u="sng"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royal babies are born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None/>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The U.K.’s Gambling Commission tracks betting statistics and </a:t>
            </a:r>
            <a:r>
              <a:rPr lang="en-US" sz="1600" u="sng"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issues an annual report</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The one released in January shows that Brits placed about 10 billion pounds in bets in the latest fiscal year.</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None/>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To get a comparable estimate for the U.S., that figure needs to be adjusted by population and currency. The U.K. has only about </a:t>
            </a:r>
            <a:r>
              <a:rPr lang="en-US" sz="1600" u="sng"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66 million people</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compared with </a:t>
            </a:r>
            <a:r>
              <a:rPr lang="en-US" sz="1600" u="sng"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327 million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in the U.S. And the pound was worth $1.36 on May 14.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None/>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After making both adjustments, this suggests that if people in the U.S. are allowed to make bets at the same rate as in the U.K., the size of the industry would be about $67 billion a year. While enormous, that’s a far cry from $150 billion.</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1714500" y="1524000"/>
            <a:ext cx="8763000" cy="1130229"/>
          </a:xfrm>
          <a:prstGeom prst="rect">
            <a:avLst/>
          </a:prstGeom>
        </p:spPr>
      </p:pic>
      <p:sp>
        <p:nvSpPr>
          <p:cNvPr id="6" name="Rounded Rectangle 5"/>
          <p:cNvSpPr/>
          <p:nvPr/>
        </p:nvSpPr>
        <p:spPr>
          <a:xfrm>
            <a:off x="1905000" y="3886200"/>
            <a:ext cx="8305800" cy="2438400"/>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3366513"/>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dirty="0"/>
              <a:t>Secondary Information Types</a:t>
            </a:r>
          </a:p>
        </p:txBody>
      </p:sp>
      <p:sp>
        <p:nvSpPr>
          <p:cNvPr id="16387" name="Rectangle 3"/>
          <p:cNvSpPr>
            <a:spLocks noGrp="1" noChangeArrowheads="1"/>
          </p:cNvSpPr>
          <p:nvPr>
            <p:ph type="body" idx="1"/>
          </p:nvPr>
        </p:nvSpPr>
        <p:spPr>
          <a:xfrm>
            <a:off x="1790700" y="1676400"/>
            <a:ext cx="9105900" cy="4800600"/>
          </a:xfrm>
        </p:spPr>
        <p:txBody>
          <a:bodyPr/>
          <a:lstStyle/>
          <a:p>
            <a:pPr marL="609600" indent="-609600" eaLnBrk="1" hangingPunct="1">
              <a:buNone/>
            </a:pPr>
            <a:r>
              <a:rPr lang="en-US" sz="2800" dirty="0"/>
              <a:t>Three basic types of secondary information we use:</a:t>
            </a:r>
          </a:p>
          <a:p>
            <a:pPr marL="609600" indent="-609600" eaLnBrk="1" hangingPunct="1">
              <a:buNone/>
            </a:pPr>
            <a:endParaRPr lang="en-US" sz="900" dirty="0"/>
          </a:p>
          <a:p>
            <a:pPr marL="971550" lvl="1" indent="-457200" eaLnBrk="1" hangingPunct="1">
              <a:buFontTx/>
              <a:buAutoNum type="arabicPeriod"/>
            </a:pPr>
            <a:r>
              <a:rPr lang="en-US" sz="3200" dirty="0">
                <a:solidFill>
                  <a:srgbClr val="FF0000"/>
                </a:solidFill>
              </a:rPr>
              <a:t>General information, market size, market structure, economic issues, industry issues, industry trends, social trends, driving forces, characteristics of markets</a:t>
            </a:r>
          </a:p>
          <a:p>
            <a:pPr marL="971550" lvl="1" indent="-457200" eaLnBrk="1" hangingPunct="1">
              <a:buFontTx/>
              <a:buAutoNum type="arabicPeriod"/>
            </a:pPr>
            <a:r>
              <a:rPr lang="en-US" sz="3200" dirty="0">
                <a:solidFill>
                  <a:srgbClr val="0033CC"/>
                </a:solidFill>
              </a:rPr>
              <a:t>Numbers, performance, locations, types of businesses (and other economic entities)</a:t>
            </a:r>
          </a:p>
          <a:p>
            <a:pPr marL="971550" lvl="1" indent="-457200" eaLnBrk="1" hangingPunct="1">
              <a:buFontTx/>
              <a:buAutoNum type="arabicPeriod"/>
            </a:pPr>
            <a:r>
              <a:rPr lang="en-US" sz="3200" dirty="0">
                <a:solidFill>
                  <a:srgbClr val="0033CC"/>
                </a:solidFill>
              </a:rPr>
              <a:t>Numbers, behaviors, locations, types of people</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718468" y="1219200"/>
            <a:ext cx="8755063" cy="5410200"/>
          </a:xfrm>
          <a:noFill/>
          <a:extLst>
            <a:ext uri="{909E8E84-426E-40DD-AFC4-6F175D3DCCD1}">
              <a14:hiddenFill xmlns:a14="http://schemas.microsoft.com/office/drawing/2010/main">
                <a:solidFill>
                  <a:schemeClr val="bg1"/>
                </a:solidFill>
              </a14:hiddenFill>
            </a:ext>
          </a:extLst>
        </p:spPr>
      </p:pic>
      <p:sp>
        <p:nvSpPr>
          <p:cNvPr id="5" name="Rectangle 2"/>
          <p:cNvSpPr txBox="1">
            <a:spLocks noChangeArrowheads="1"/>
          </p:cNvSpPr>
          <p:nvPr/>
        </p:nvSpPr>
        <p:spPr bwMode="auto">
          <a:xfrm>
            <a:off x="2209799" y="226541"/>
            <a:ext cx="7772400" cy="685800"/>
          </a:xfrm>
          <a:prstGeom prst="rect">
            <a:avLst/>
          </a:prstGeom>
          <a:solidFill>
            <a:schemeClr val="bg1"/>
          </a:solidFill>
          <a:ln w="9525">
            <a:noFill/>
            <a:miter lim="800000"/>
            <a:headEnd/>
            <a:tailEnd/>
          </a:ln>
        </p:spPr>
        <p:txBody>
          <a:bodyPr anchor="ctr"/>
          <a:lstStyle/>
          <a:p>
            <a:pPr algn="ctr">
              <a:defRPr/>
            </a:pPr>
            <a:r>
              <a:rPr lang="en-US" sz="4400" kern="0" dirty="0">
                <a:solidFill>
                  <a:schemeClr val="tx2"/>
                </a:solidFill>
                <a:latin typeface="+mj-lt"/>
                <a:ea typeface="+mj-ea"/>
                <a:cs typeface="+mj-cs"/>
              </a:rPr>
              <a:t>The obvious first step … </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802943" y="1104900"/>
            <a:ext cx="8586113" cy="4648200"/>
          </a:xfrm>
          <a:prstGeom prst="rect">
            <a:avLst/>
          </a:prstGeom>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24000" y="885532"/>
            <a:ext cx="9144000" cy="5086935"/>
          </a:xfrm>
          <a:prstGeom prst="rect">
            <a:avLst/>
          </a:prstGeom>
        </p:spPr>
      </p:pic>
    </p:spTree>
    <p:extLst>
      <p:ext uri="{BB962C8B-B14F-4D97-AF65-F5344CB8AC3E}">
        <p14:creationId xmlns:p14="http://schemas.microsoft.com/office/powerpoint/2010/main" val="997596183"/>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2209799" y="152400"/>
            <a:ext cx="7772400" cy="1143000"/>
          </a:xfrm>
        </p:spPr>
        <p:txBody>
          <a:bodyPr/>
          <a:lstStyle/>
          <a:p>
            <a:r>
              <a:rPr lang="en-US" dirty="0"/>
              <a:t>Wikipedia for background</a:t>
            </a:r>
          </a:p>
        </p:txBody>
      </p:sp>
      <p:pic>
        <p:nvPicPr>
          <p:cNvPr id="2" name="Picture 1"/>
          <p:cNvPicPr>
            <a:picLocks noChangeAspect="1"/>
          </p:cNvPicPr>
          <p:nvPr/>
        </p:nvPicPr>
        <p:blipFill>
          <a:blip r:embed="rId2"/>
          <a:stretch>
            <a:fillRect/>
          </a:stretch>
        </p:blipFill>
        <p:spPr>
          <a:xfrm>
            <a:off x="2055962" y="1676400"/>
            <a:ext cx="8080075" cy="4572000"/>
          </a:xfrm>
          <a:prstGeom prst="rect">
            <a:avLst/>
          </a:prstGeom>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866900" y="1600200"/>
            <a:ext cx="8458200" cy="4603512"/>
          </a:xfrm>
          <a:prstGeom prst="rect">
            <a:avLst/>
          </a:prstGeom>
        </p:spPr>
      </p:pic>
      <p:sp>
        <p:nvSpPr>
          <p:cNvPr id="5" name="Title 1"/>
          <p:cNvSpPr>
            <a:spLocks noGrp="1"/>
          </p:cNvSpPr>
          <p:nvPr>
            <p:ph type="title"/>
          </p:nvPr>
        </p:nvSpPr>
        <p:spPr>
          <a:xfrm>
            <a:off x="2209800" y="152400"/>
            <a:ext cx="7772400" cy="1143000"/>
          </a:xfrm>
        </p:spPr>
        <p:txBody>
          <a:bodyPr/>
          <a:lstStyle/>
          <a:p>
            <a:r>
              <a:rPr lang="en-US" dirty="0"/>
              <a:t>More Wikipedia</a:t>
            </a:r>
          </a:p>
        </p:txBody>
      </p:sp>
    </p:spTree>
    <p:extLst>
      <p:ext uri="{BB962C8B-B14F-4D97-AF65-F5344CB8AC3E}">
        <p14:creationId xmlns:p14="http://schemas.microsoft.com/office/powerpoint/2010/main" val="98913396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208527"/>
            <a:ext cx="10363200" cy="1143000"/>
          </a:xfrm>
        </p:spPr>
        <p:txBody>
          <a:bodyPr/>
          <a:lstStyle/>
          <a:p>
            <a:r>
              <a:rPr lang="en-US" dirty="0"/>
              <a:t>A Clean Cover - always</a:t>
            </a:r>
          </a:p>
        </p:txBody>
      </p:sp>
      <p:pic>
        <p:nvPicPr>
          <p:cNvPr id="3" name="Picture 2"/>
          <p:cNvPicPr>
            <a:picLocks noChangeAspect="1"/>
          </p:cNvPicPr>
          <p:nvPr/>
        </p:nvPicPr>
        <p:blipFill>
          <a:blip r:embed="rId2"/>
          <a:stretch>
            <a:fillRect/>
          </a:stretch>
        </p:blipFill>
        <p:spPr>
          <a:xfrm>
            <a:off x="3810000" y="1447800"/>
            <a:ext cx="4757998" cy="5201673"/>
          </a:xfrm>
          <a:prstGeom prst="rect">
            <a:avLst/>
          </a:prstGeom>
        </p:spPr>
      </p:pic>
      <p:sp>
        <p:nvSpPr>
          <p:cNvPr id="4" name="Title 1"/>
          <p:cNvSpPr txBox="1">
            <a:spLocks/>
          </p:cNvSpPr>
          <p:nvPr/>
        </p:nvSpPr>
        <p:spPr bwMode="auto">
          <a:xfrm>
            <a:off x="228600" y="2209800"/>
            <a:ext cx="2819400" cy="1981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r>
              <a:rPr lang="en-US" sz="2800" kern="0" dirty="0"/>
              <a:t>Title, Graphic, Researcher(s), Date</a:t>
            </a:r>
          </a:p>
        </p:txBody>
      </p:sp>
      <p:sp>
        <p:nvSpPr>
          <p:cNvPr id="5" name="TextBox 4"/>
          <p:cNvSpPr txBox="1"/>
          <p:nvPr/>
        </p:nvSpPr>
        <p:spPr>
          <a:xfrm>
            <a:off x="5943600" y="1600008"/>
            <a:ext cx="2362200" cy="369332"/>
          </a:xfrm>
          <a:prstGeom prst="rect">
            <a:avLst/>
          </a:prstGeom>
          <a:noFill/>
        </p:spPr>
        <p:txBody>
          <a:bodyPr wrap="square" rtlCol="0">
            <a:spAutoFit/>
          </a:bodyPr>
          <a:lstStyle/>
          <a:p>
            <a:r>
              <a:rPr lang="en-US" sz="1800" dirty="0">
                <a:solidFill>
                  <a:srgbClr val="FFFF00"/>
                </a:solidFill>
              </a:rPr>
              <a:t>Not much of a graphic</a:t>
            </a:r>
          </a:p>
        </p:txBody>
      </p:sp>
      <p:sp>
        <p:nvSpPr>
          <p:cNvPr id="6" name="Right Arrow 5"/>
          <p:cNvSpPr/>
          <p:nvPr/>
        </p:nvSpPr>
        <p:spPr>
          <a:xfrm rot="11959167">
            <a:off x="5490903" y="1901140"/>
            <a:ext cx="380999" cy="24046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3249698"/>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914399" y="152400"/>
            <a:ext cx="10363200" cy="1143000"/>
          </a:xfrm>
        </p:spPr>
        <p:txBody>
          <a:bodyPr/>
          <a:lstStyle/>
          <a:p>
            <a:r>
              <a:rPr lang="en-US" sz="3600" dirty="0"/>
              <a:t>Wikipedia has great click-throughs</a:t>
            </a:r>
          </a:p>
        </p:txBody>
      </p:sp>
      <p:pic>
        <p:nvPicPr>
          <p:cNvPr id="2355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728787" y="1981200"/>
            <a:ext cx="8734425" cy="4343400"/>
          </a:xfrm>
          <a:noFill/>
          <a:extLst>
            <a:ext uri="{909E8E84-426E-40DD-AFC4-6F175D3DCCD1}">
              <a14:hiddenFill xmlns:a14="http://schemas.microsoft.com/office/drawing/2010/main">
                <a:solidFill>
                  <a:schemeClr val="bg1"/>
                </a:solidFill>
              </a14:hiddenFill>
            </a:ext>
          </a:extLst>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p:cNvSpPr>
            <a:spLocks noGrp="1" noChangeArrowheads="1"/>
          </p:cNvSpPr>
          <p:nvPr>
            <p:ph type="title"/>
          </p:nvPr>
        </p:nvSpPr>
        <p:spPr>
          <a:xfrm>
            <a:off x="1790700" y="152400"/>
            <a:ext cx="8610600" cy="762000"/>
          </a:xfrm>
        </p:spPr>
        <p:txBody>
          <a:bodyPr/>
          <a:lstStyle/>
          <a:p>
            <a:pPr eaLnBrk="1" hangingPunct="1"/>
            <a:r>
              <a:rPr lang="en-US"/>
              <a:t>Wikipedia</a:t>
            </a:r>
          </a:p>
        </p:txBody>
      </p:sp>
      <p:graphicFrame>
        <p:nvGraphicFramePr>
          <p:cNvPr id="24579" name="Object 3"/>
          <p:cNvGraphicFramePr>
            <a:graphicFrameLocks noGrp="1" noChangeAspect="1"/>
          </p:cNvGraphicFramePr>
          <p:nvPr>
            <p:ph idx="1"/>
            <p:extLst>
              <p:ext uri="{D42A27DB-BD31-4B8C-83A1-F6EECF244321}">
                <p14:modId xmlns:p14="http://schemas.microsoft.com/office/powerpoint/2010/main" val="1855408389"/>
              </p:ext>
            </p:extLst>
          </p:nvPr>
        </p:nvGraphicFramePr>
        <p:xfrm>
          <a:off x="1790700" y="990600"/>
          <a:ext cx="8610600" cy="5788025"/>
        </p:xfrm>
        <a:graphic>
          <a:graphicData uri="http://schemas.openxmlformats.org/presentationml/2006/ole">
            <mc:AlternateContent xmlns:mc="http://schemas.openxmlformats.org/markup-compatibility/2006">
              <mc:Choice xmlns:v="urn:schemas-microsoft-com:vml" Requires="v">
                <p:oleObj name="Photo Editor Photo" r:id="rId2" imgW="7571429" imgH="5323810" progId="MSPhotoEd.3">
                  <p:embed/>
                </p:oleObj>
              </mc:Choice>
              <mc:Fallback>
                <p:oleObj name="Photo Editor Photo" r:id="rId2" imgW="7571429" imgH="5323810" progId="MSPhotoEd.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0700" y="990600"/>
                        <a:ext cx="8610600" cy="5788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a:t>Click-through to … </a:t>
            </a:r>
          </a:p>
        </p:txBody>
      </p:sp>
      <p:graphicFrame>
        <p:nvGraphicFramePr>
          <p:cNvPr id="25603" name="Object 3"/>
          <p:cNvGraphicFramePr>
            <a:graphicFrameLocks noGrp="1" noChangeAspect="1"/>
          </p:cNvGraphicFramePr>
          <p:nvPr>
            <p:ph idx="1"/>
            <p:extLst>
              <p:ext uri="{D42A27DB-BD31-4B8C-83A1-F6EECF244321}">
                <p14:modId xmlns:p14="http://schemas.microsoft.com/office/powerpoint/2010/main" val="3766013422"/>
              </p:ext>
            </p:extLst>
          </p:nvPr>
        </p:nvGraphicFramePr>
        <p:xfrm>
          <a:off x="2286000" y="1390650"/>
          <a:ext cx="7620000" cy="5314950"/>
        </p:xfrm>
        <a:graphic>
          <a:graphicData uri="http://schemas.openxmlformats.org/presentationml/2006/ole">
            <mc:AlternateContent xmlns:mc="http://schemas.openxmlformats.org/markup-compatibility/2006">
              <mc:Choice xmlns:v="urn:schemas-microsoft-com:vml" Requires="v">
                <p:oleObj name="Photo Editor Photo" r:id="rId2" imgW="5800000" imgH="4495238" progId="MSPhotoEd.3">
                  <p:embed/>
                </p:oleObj>
              </mc:Choice>
              <mc:Fallback>
                <p:oleObj name="Photo Editor Photo" r:id="rId2" imgW="5800000" imgH="4495238" progId="MSPhotoEd.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390650"/>
                        <a:ext cx="7620000" cy="5314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was recently bought … </a:t>
            </a:r>
          </a:p>
        </p:txBody>
      </p:sp>
      <p:pic>
        <p:nvPicPr>
          <p:cNvPr id="4" name="Content Placeholder 3"/>
          <p:cNvPicPr>
            <a:picLocks noGrp="1" noChangeAspect="1"/>
          </p:cNvPicPr>
          <p:nvPr>
            <p:ph idx="1"/>
          </p:nvPr>
        </p:nvPicPr>
        <p:blipFill>
          <a:blip r:embed="rId2"/>
          <a:stretch>
            <a:fillRect/>
          </a:stretch>
        </p:blipFill>
        <p:spPr>
          <a:xfrm>
            <a:off x="2083820" y="2019013"/>
            <a:ext cx="8125959" cy="4115374"/>
          </a:xfrm>
          <a:prstGeom prst="rect">
            <a:avLst/>
          </a:prstGeom>
        </p:spPr>
      </p:pic>
    </p:spTree>
    <p:extLst>
      <p:ext uri="{BB962C8B-B14F-4D97-AF65-F5344CB8AC3E}">
        <p14:creationId xmlns:p14="http://schemas.microsoft.com/office/powerpoint/2010/main" val="830730647"/>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players … </a:t>
            </a:r>
          </a:p>
        </p:txBody>
      </p:sp>
      <p:pic>
        <p:nvPicPr>
          <p:cNvPr id="4" name="Content Placeholder 3"/>
          <p:cNvPicPr>
            <a:picLocks noGrp="1" noChangeAspect="1"/>
          </p:cNvPicPr>
          <p:nvPr>
            <p:ph idx="1"/>
          </p:nvPr>
        </p:nvPicPr>
        <p:blipFill>
          <a:blip r:embed="rId2"/>
          <a:stretch>
            <a:fillRect/>
          </a:stretch>
        </p:blipFill>
        <p:spPr>
          <a:xfrm>
            <a:off x="508000" y="2310702"/>
            <a:ext cx="11277600" cy="3531995"/>
          </a:xfrm>
          <a:prstGeom prst="rect">
            <a:avLst/>
          </a:prstGeom>
        </p:spPr>
      </p:pic>
    </p:spTree>
    <p:extLst>
      <p:ext uri="{BB962C8B-B14F-4D97-AF65-F5344CB8AC3E}">
        <p14:creationId xmlns:p14="http://schemas.microsoft.com/office/powerpoint/2010/main" val="1466738217"/>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24099" y="152400"/>
            <a:ext cx="7543800" cy="609600"/>
          </a:xfrm>
        </p:spPr>
        <p:txBody>
          <a:bodyPr/>
          <a:lstStyle/>
          <a:p>
            <a:r>
              <a:rPr lang="en-US" dirty="0"/>
              <a:t>Trends</a:t>
            </a:r>
          </a:p>
        </p:txBody>
      </p:sp>
      <p:pic>
        <p:nvPicPr>
          <p:cNvPr id="3" name="Picture 2"/>
          <p:cNvPicPr>
            <a:picLocks noChangeAspect="1"/>
          </p:cNvPicPr>
          <p:nvPr/>
        </p:nvPicPr>
        <p:blipFill>
          <a:blip r:embed="rId2"/>
          <a:stretch>
            <a:fillRect/>
          </a:stretch>
        </p:blipFill>
        <p:spPr>
          <a:xfrm>
            <a:off x="7239000" y="1352335"/>
            <a:ext cx="3686692" cy="5311846"/>
          </a:xfrm>
          <a:prstGeom prst="rect">
            <a:avLst/>
          </a:prstGeom>
        </p:spPr>
      </p:pic>
      <p:pic>
        <p:nvPicPr>
          <p:cNvPr id="4" name="Picture 3"/>
          <p:cNvPicPr>
            <a:picLocks noChangeAspect="1"/>
          </p:cNvPicPr>
          <p:nvPr/>
        </p:nvPicPr>
        <p:blipFill>
          <a:blip r:embed="rId3"/>
          <a:stretch>
            <a:fillRect/>
          </a:stretch>
        </p:blipFill>
        <p:spPr>
          <a:xfrm>
            <a:off x="1676400" y="1143000"/>
            <a:ext cx="4343400" cy="5557276"/>
          </a:xfrm>
          <a:prstGeom prst="rect">
            <a:avLst/>
          </a:prstGeom>
        </p:spPr>
      </p:pic>
    </p:spTree>
    <p:extLst>
      <p:ext uri="{BB962C8B-B14F-4D97-AF65-F5344CB8AC3E}">
        <p14:creationId xmlns:p14="http://schemas.microsoft.com/office/powerpoint/2010/main" val="715716833"/>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457200"/>
            <a:ext cx="2057401" cy="457200"/>
          </a:xfrm>
        </p:spPr>
        <p:txBody>
          <a:bodyPr/>
          <a:lstStyle/>
          <a:p>
            <a:r>
              <a:rPr lang="en-US" dirty="0"/>
              <a:t>But …</a:t>
            </a:r>
          </a:p>
        </p:txBody>
      </p:sp>
      <p:pic>
        <p:nvPicPr>
          <p:cNvPr id="3" name="Picture 2"/>
          <p:cNvPicPr>
            <a:picLocks noChangeAspect="1"/>
          </p:cNvPicPr>
          <p:nvPr/>
        </p:nvPicPr>
        <p:blipFill>
          <a:blip r:embed="rId3"/>
          <a:stretch>
            <a:fillRect/>
          </a:stretch>
        </p:blipFill>
        <p:spPr>
          <a:xfrm>
            <a:off x="2438400" y="76200"/>
            <a:ext cx="9144286" cy="6629400"/>
          </a:xfrm>
          <a:prstGeom prst="rect">
            <a:avLst/>
          </a:prstGeom>
        </p:spPr>
      </p:pic>
    </p:spTree>
    <p:extLst>
      <p:ext uri="{BB962C8B-B14F-4D97-AF65-F5344CB8AC3E}">
        <p14:creationId xmlns:p14="http://schemas.microsoft.com/office/powerpoint/2010/main" val="3691707718"/>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2476500"/>
            <a:ext cx="7772400" cy="1905000"/>
          </a:xfrm>
        </p:spPr>
        <p:txBody>
          <a:bodyPr/>
          <a:lstStyle/>
          <a:p>
            <a:r>
              <a:rPr lang="en-US" dirty="0"/>
              <a:t>Gathering “official”</a:t>
            </a:r>
            <a:br>
              <a:rPr lang="en-US" dirty="0"/>
            </a:br>
            <a:r>
              <a:rPr lang="en-US" dirty="0"/>
              <a:t>secondary data</a:t>
            </a:r>
          </a:p>
        </p:txBody>
      </p:sp>
    </p:spTree>
    <p:extLst>
      <p:ext uri="{BB962C8B-B14F-4D97-AF65-F5344CB8AC3E}">
        <p14:creationId xmlns:p14="http://schemas.microsoft.com/office/powerpoint/2010/main" val="4099577276"/>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2095500" y="2362200"/>
            <a:ext cx="8001000" cy="3048000"/>
          </a:xfrm>
        </p:spPr>
        <p:txBody>
          <a:bodyPr/>
          <a:lstStyle/>
          <a:p>
            <a:pPr eaLnBrk="1" hangingPunct="1"/>
            <a:r>
              <a:rPr lang="en-US" sz="3200" dirty="0">
                <a:solidFill>
                  <a:schemeClr val="accent6"/>
                </a:solidFill>
                <a:hlinkClick r:id="rId2">
                  <a:extLst>
                    <a:ext uri="{A12FA001-AC4F-418D-AE19-62706E023703}">
                      <ahyp:hlinkClr xmlns:ahyp="http://schemas.microsoft.com/office/drawing/2018/hyperlinkcolor" val="tx"/>
                    </a:ext>
                  </a:extLst>
                </a:hlinkClick>
              </a:rPr>
              <a:t>https://www.richmondfed.org/~/media/richmondfedorg/research/national_economy/national_economic_indicators/pdf/all_charts.pdf</a:t>
            </a:r>
            <a:br>
              <a:rPr lang="en-US" sz="3200" dirty="0"/>
            </a:br>
            <a:endParaRPr lang="en-US" sz="3200" dirty="0"/>
          </a:p>
        </p:txBody>
      </p:sp>
      <p:sp>
        <p:nvSpPr>
          <p:cNvPr id="2" name="Content Placeholder 1"/>
          <p:cNvSpPr>
            <a:spLocks noGrp="1"/>
          </p:cNvSpPr>
          <p:nvPr>
            <p:ph idx="1"/>
          </p:nvPr>
        </p:nvSpPr>
        <p:spPr>
          <a:xfrm>
            <a:off x="2019300" y="609600"/>
            <a:ext cx="8153400" cy="838200"/>
          </a:xfrm>
        </p:spPr>
        <p:txBody>
          <a:bodyPr/>
          <a:lstStyle/>
          <a:p>
            <a:pPr marL="0" indent="0" algn="ctr">
              <a:buNone/>
            </a:pPr>
            <a:r>
              <a:rPr lang="en-US" dirty="0"/>
              <a:t>Current Economic Indicators</a:t>
            </a:r>
          </a:p>
        </p:txBody>
      </p:sp>
    </p:spTree>
    <p:extLst>
      <p:ext uri="{BB962C8B-B14F-4D97-AF65-F5344CB8AC3E}">
        <p14:creationId xmlns:p14="http://schemas.microsoft.com/office/powerpoint/2010/main" val="262315713"/>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5"/>
          <p:cNvSpPr>
            <a:spLocks noGrp="1" noChangeArrowheads="1"/>
          </p:cNvSpPr>
          <p:nvPr>
            <p:ph type="title"/>
          </p:nvPr>
        </p:nvSpPr>
        <p:spPr>
          <a:xfrm>
            <a:off x="2209800" y="152400"/>
            <a:ext cx="7772400" cy="762000"/>
          </a:xfrm>
        </p:spPr>
        <p:txBody>
          <a:bodyPr/>
          <a:lstStyle/>
          <a:p>
            <a:pPr eaLnBrk="1" hangingPunct="1"/>
            <a:r>
              <a:rPr lang="en-US" sz="4000" dirty="0">
                <a:solidFill>
                  <a:schemeClr val="accent6"/>
                </a:solidFill>
                <a:hlinkClick r:id="rId2">
                  <a:extLst>
                    <a:ext uri="{A12FA001-AC4F-418D-AE19-62706E023703}">
                      <ahyp:hlinkClr xmlns:ahyp="http://schemas.microsoft.com/office/drawing/2018/hyperlinkcolor" val="tx"/>
                    </a:ext>
                  </a:extLst>
                </a:hlinkClick>
              </a:rPr>
              <a:t>http://brunolib.cba.ua.edu/</a:t>
            </a:r>
            <a:endParaRPr lang="en-US" sz="4000" dirty="0">
              <a:solidFill>
                <a:schemeClr val="accent6"/>
              </a:solidFill>
            </a:endParaRPr>
          </a:p>
        </p:txBody>
      </p:sp>
      <p:graphicFrame>
        <p:nvGraphicFramePr>
          <p:cNvPr id="29699" name="Object 4"/>
          <p:cNvGraphicFramePr>
            <a:graphicFrameLocks noGrp="1" noChangeAspect="1"/>
          </p:cNvGraphicFramePr>
          <p:nvPr>
            <p:ph idx="1"/>
            <p:extLst>
              <p:ext uri="{D42A27DB-BD31-4B8C-83A1-F6EECF244321}">
                <p14:modId xmlns:p14="http://schemas.microsoft.com/office/powerpoint/2010/main" val="1790778311"/>
              </p:ext>
            </p:extLst>
          </p:nvPr>
        </p:nvGraphicFramePr>
        <p:xfrm>
          <a:off x="2000250" y="1066800"/>
          <a:ext cx="8191500" cy="5741252"/>
        </p:xfrm>
        <a:graphic>
          <a:graphicData uri="http://schemas.openxmlformats.org/presentationml/2006/ole">
            <mc:AlternateContent xmlns:mc="http://schemas.openxmlformats.org/markup-compatibility/2006">
              <mc:Choice xmlns:v="urn:schemas-microsoft-com:vml" Requires="v">
                <p:oleObj name="Photo Editor Photo" r:id="rId3" imgW="7609524" imgH="5334745" progId="MSPhotoEd.3">
                  <p:embed/>
                </p:oleObj>
              </mc:Choice>
              <mc:Fallback>
                <p:oleObj name="Photo Editor Photo" r:id="rId3" imgW="7609524" imgH="5334745" progId="MSPhotoEd.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0250" y="1066800"/>
                        <a:ext cx="8191500" cy="5741252"/>
                      </a:xfrm>
                      <a:prstGeom prst="rect">
                        <a:avLst/>
                      </a:prstGeom>
                      <a:noFill/>
                      <a:ln>
                        <a:noFill/>
                      </a:ln>
                      <a:effectLst/>
                    </p:spPr>
                  </p:pic>
                </p:oleObj>
              </mc:Fallback>
            </mc:AlternateContent>
          </a:graphicData>
        </a:graphic>
      </p:graphicFrame>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381000"/>
            <a:ext cx="5787134" cy="6297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txBox="1">
            <a:spLocks/>
          </p:cNvSpPr>
          <p:nvPr/>
        </p:nvSpPr>
        <p:spPr bwMode="auto">
          <a:xfrm>
            <a:off x="228600" y="2209800"/>
            <a:ext cx="2819400" cy="1981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r>
              <a:rPr lang="en-US" sz="2800" kern="0"/>
              <a:t>Title, Graphic, Researcher(s), Date</a:t>
            </a:r>
            <a:endParaRPr lang="en-US" sz="2800" kern="0" dirty="0"/>
          </a:p>
        </p:txBody>
      </p:sp>
      <p:sp>
        <p:nvSpPr>
          <p:cNvPr id="2" name="TextBox 1"/>
          <p:cNvSpPr txBox="1"/>
          <p:nvPr/>
        </p:nvSpPr>
        <p:spPr>
          <a:xfrm>
            <a:off x="4419600" y="2590800"/>
            <a:ext cx="4114800" cy="830997"/>
          </a:xfrm>
          <a:prstGeom prst="rect">
            <a:avLst/>
          </a:prstGeom>
          <a:noFill/>
        </p:spPr>
        <p:txBody>
          <a:bodyPr wrap="square" rtlCol="0">
            <a:spAutoFit/>
          </a:bodyPr>
          <a:lstStyle/>
          <a:p>
            <a:r>
              <a:rPr lang="en-US" dirty="0">
                <a:solidFill>
                  <a:srgbClr val="FFFF00"/>
                </a:solidFill>
              </a:rPr>
              <a:t>I like a more interesting graphic on the cover …</a:t>
            </a:r>
          </a:p>
        </p:txBody>
      </p:sp>
      <p:sp>
        <p:nvSpPr>
          <p:cNvPr id="3" name="Right Arrow 2"/>
          <p:cNvSpPr/>
          <p:nvPr/>
        </p:nvSpPr>
        <p:spPr>
          <a:xfrm rot="3288235">
            <a:off x="6559294" y="3180022"/>
            <a:ext cx="597408" cy="3322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096003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670720" y="304800"/>
            <a:ext cx="8850560" cy="6248400"/>
          </a:xfrm>
          <a:prstGeom prst="rect">
            <a:avLst/>
          </a:prstGeom>
        </p:spPr>
      </p:pic>
      <p:sp>
        <p:nvSpPr>
          <p:cNvPr id="5" name="Oval 4"/>
          <p:cNvSpPr/>
          <p:nvPr/>
        </p:nvSpPr>
        <p:spPr>
          <a:xfrm>
            <a:off x="1828800" y="3124200"/>
            <a:ext cx="1524000" cy="685800"/>
          </a:xfrm>
          <a:prstGeom prst="ellipse">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3005384"/>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6949" y="802765"/>
            <a:ext cx="8658102" cy="5252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0854979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sz="3600"/>
              <a:t>For Industry Reports by 5 Digit NAICS</a:t>
            </a:r>
          </a:p>
        </p:txBody>
      </p:sp>
      <p:pic>
        <p:nvPicPr>
          <p:cNvPr id="19459"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66900" y="1981200"/>
            <a:ext cx="8458200" cy="4244975"/>
          </a:xfrm>
          <a:noFill/>
          <a:extLst>
            <a:ext uri="{909E8E84-426E-40DD-AFC4-6F175D3DCCD1}">
              <a14:hiddenFill xmlns:a14="http://schemas.microsoft.com/office/drawing/2010/main">
                <a:solidFill>
                  <a:schemeClr val="bg1"/>
                </a:solidFill>
              </a14:hiddenFill>
            </a:ext>
          </a:extLst>
        </p:spPr>
      </p:pic>
    </p:spTree>
    <p:extLst>
      <p:ext uri="{BB962C8B-B14F-4D97-AF65-F5344CB8AC3E}">
        <p14:creationId xmlns:p14="http://schemas.microsoft.com/office/powerpoint/2010/main" val="2907307080"/>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NAICS</a:t>
            </a:r>
          </a:p>
        </p:txBody>
      </p:sp>
      <p:pic>
        <p:nvPicPr>
          <p:cNvPr id="4" name="Content Placeholder 3"/>
          <p:cNvPicPr>
            <a:picLocks noGrp="1" noChangeAspect="1"/>
          </p:cNvPicPr>
          <p:nvPr>
            <p:ph idx="1"/>
          </p:nvPr>
        </p:nvPicPr>
        <p:blipFill>
          <a:blip r:embed="rId2"/>
          <a:stretch>
            <a:fillRect/>
          </a:stretch>
        </p:blipFill>
        <p:spPr>
          <a:xfrm>
            <a:off x="1969758" y="1676400"/>
            <a:ext cx="8252484" cy="4800600"/>
          </a:xfrm>
          <a:prstGeom prst="rect">
            <a:avLst/>
          </a:prstGeom>
        </p:spPr>
      </p:pic>
    </p:spTree>
    <p:extLst>
      <p:ext uri="{BB962C8B-B14F-4D97-AF65-F5344CB8AC3E}">
        <p14:creationId xmlns:p14="http://schemas.microsoft.com/office/powerpoint/2010/main" val="3323891343"/>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US" sz="4000" dirty="0"/>
              <a:t>NAICS Codes (used to be SIC)</a:t>
            </a:r>
          </a:p>
        </p:txBody>
      </p:sp>
      <p:graphicFrame>
        <p:nvGraphicFramePr>
          <p:cNvPr id="62467" name="Object 3"/>
          <p:cNvGraphicFramePr>
            <a:graphicFrameLocks noGrp="1" noChangeAspect="1"/>
          </p:cNvGraphicFramePr>
          <p:nvPr>
            <p:ph idx="1"/>
            <p:extLst>
              <p:ext uri="{D42A27DB-BD31-4B8C-83A1-F6EECF244321}">
                <p14:modId xmlns:p14="http://schemas.microsoft.com/office/powerpoint/2010/main" val="500044684"/>
              </p:ext>
            </p:extLst>
          </p:nvPr>
        </p:nvGraphicFramePr>
        <p:xfrm>
          <a:off x="2438400" y="1396481"/>
          <a:ext cx="7315200" cy="5385319"/>
        </p:xfrm>
        <a:graphic>
          <a:graphicData uri="http://schemas.openxmlformats.org/presentationml/2006/ole">
            <mc:AlternateContent xmlns:mc="http://schemas.openxmlformats.org/markup-compatibility/2006">
              <mc:Choice xmlns:v="urn:schemas-microsoft-com:vml" Requires="v">
                <p:oleObj name="Photo Editor Photo" r:id="rId2" imgW="4695238" imgH="5304762" progId="MSPhotoEd.3">
                  <p:embed/>
                </p:oleObj>
              </mc:Choice>
              <mc:Fallback>
                <p:oleObj name="Photo Editor Photo" r:id="rId2" imgW="4695238" imgH="5304762" progId="MSPhotoEd.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1396481"/>
                        <a:ext cx="7315200" cy="538531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102786948"/>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4"/>
          <p:cNvSpPr>
            <a:spLocks noGrp="1" noChangeArrowheads="1"/>
          </p:cNvSpPr>
          <p:nvPr>
            <p:ph type="title"/>
          </p:nvPr>
        </p:nvSpPr>
        <p:spPr/>
        <p:txBody>
          <a:bodyPr/>
          <a:lstStyle/>
          <a:p>
            <a:pPr eaLnBrk="1" hangingPunct="1"/>
            <a:r>
              <a:rPr lang="en-US" dirty="0"/>
              <a:t>NAICS Code Details</a:t>
            </a:r>
          </a:p>
        </p:txBody>
      </p:sp>
      <p:graphicFrame>
        <p:nvGraphicFramePr>
          <p:cNvPr id="63491" name="Object 3"/>
          <p:cNvGraphicFramePr>
            <a:graphicFrameLocks noGrp="1" noChangeAspect="1"/>
          </p:cNvGraphicFramePr>
          <p:nvPr>
            <p:ph idx="1"/>
            <p:extLst>
              <p:ext uri="{D42A27DB-BD31-4B8C-83A1-F6EECF244321}">
                <p14:modId xmlns:p14="http://schemas.microsoft.com/office/powerpoint/2010/main" val="2291901076"/>
              </p:ext>
            </p:extLst>
          </p:nvPr>
        </p:nvGraphicFramePr>
        <p:xfrm>
          <a:off x="1981200" y="1455737"/>
          <a:ext cx="8229600" cy="5249863"/>
        </p:xfrm>
        <a:graphic>
          <a:graphicData uri="http://schemas.openxmlformats.org/presentationml/2006/ole">
            <mc:AlternateContent xmlns:mc="http://schemas.openxmlformats.org/markup-compatibility/2006">
              <mc:Choice xmlns:v="urn:schemas-microsoft-com:vml" Requires="v">
                <p:oleObj name="Photo Editor Photo" r:id="rId2" imgW="7676190" imgH="4896533" progId="MSPhotoEd.3">
                  <p:embed/>
                </p:oleObj>
              </mc:Choice>
              <mc:Fallback>
                <p:oleObj name="Photo Editor Photo" r:id="rId2" imgW="7676190" imgH="4896533" progId="MSPhotoEd.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455737"/>
                        <a:ext cx="8229600" cy="5249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954390245"/>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691481" y="103673"/>
            <a:ext cx="8809038" cy="6650654"/>
          </a:xfrm>
          <a:noFill/>
          <a:extLst>
            <a:ext uri="{909E8E84-426E-40DD-AFC4-6F175D3DCCD1}">
              <a14:hiddenFill xmlns:a14="http://schemas.microsoft.com/office/drawing/2010/main">
                <a:solidFill>
                  <a:schemeClr val="bg1"/>
                </a:solidFill>
              </a14:hiddenFill>
            </a:ext>
          </a:extLst>
        </p:spPr>
      </p:pic>
    </p:spTree>
    <p:extLst>
      <p:ext uri="{BB962C8B-B14F-4D97-AF65-F5344CB8AC3E}">
        <p14:creationId xmlns:p14="http://schemas.microsoft.com/office/powerpoint/2010/main" val="3086692489"/>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67656" y="60810"/>
            <a:ext cx="9056687" cy="6736379"/>
          </a:xfrm>
          <a:noFill/>
          <a:extLst>
            <a:ext uri="{909E8E84-426E-40DD-AFC4-6F175D3DCCD1}">
              <a14:hiddenFill xmlns:a14="http://schemas.microsoft.com/office/drawing/2010/main">
                <a:solidFill>
                  <a:schemeClr val="bg1"/>
                </a:solidFill>
              </a14:hiddenFill>
            </a:ext>
          </a:extLst>
        </p:spPr>
      </p:pic>
    </p:spTree>
    <p:extLst>
      <p:ext uri="{BB962C8B-B14F-4D97-AF65-F5344CB8AC3E}">
        <p14:creationId xmlns:p14="http://schemas.microsoft.com/office/powerpoint/2010/main" val="3637289356"/>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362086" y="381000"/>
            <a:ext cx="7467827" cy="6096000"/>
          </a:xfrm>
          <a:prstGeom prst="rect">
            <a:avLst/>
          </a:prstGeom>
        </p:spPr>
      </p:pic>
    </p:spTree>
    <p:extLst>
      <p:ext uri="{BB962C8B-B14F-4D97-AF65-F5344CB8AC3E}">
        <p14:creationId xmlns:p14="http://schemas.microsoft.com/office/powerpoint/2010/main" val="415682901"/>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733393" y="292867"/>
            <a:ext cx="8725214" cy="6272265"/>
          </a:xfrm>
          <a:prstGeom prst="rect">
            <a:avLst/>
          </a:prstGeom>
        </p:spPr>
      </p:pic>
    </p:spTree>
    <p:extLst>
      <p:ext uri="{BB962C8B-B14F-4D97-AF65-F5344CB8AC3E}">
        <p14:creationId xmlns:p14="http://schemas.microsoft.com/office/powerpoint/2010/main" val="1946769069"/>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276600" y="914400"/>
            <a:ext cx="8523240" cy="4800600"/>
          </a:xfrm>
          <a:prstGeom prst="rect">
            <a:avLst/>
          </a:prstGeom>
        </p:spPr>
      </p:pic>
      <p:sp>
        <p:nvSpPr>
          <p:cNvPr id="5" name="Title 1"/>
          <p:cNvSpPr txBox="1">
            <a:spLocks/>
          </p:cNvSpPr>
          <p:nvPr/>
        </p:nvSpPr>
        <p:spPr bwMode="auto">
          <a:xfrm>
            <a:off x="228600" y="2209800"/>
            <a:ext cx="2819400" cy="1981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r>
              <a:rPr lang="en-US" sz="2800" kern="0"/>
              <a:t>Title, Graphic, Researcher(s), Date</a:t>
            </a:r>
            <a:endParaRPr lang="en-US" sz="2800" kern="0" dirty="0"/>
          </a:p>
        </p:txBody>
      </p:sp>
    </p:spTree>
    <p:extLst>
      <p:ext uri="{BB962C8B-B14F-4D97-AF65-F5344CB8AC3E}">
        <p14:creationId xmlns:p14="http://schemas.microsoft.com/office/powerpoint/2010/main" val="3755046589"/>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52126" y="1204602"/>
            <a:ext cx="7687748" cy="4448796"/>
          </a:xfrm>
          <a:prstGeom prst="rect">
            <a:avLst/>
          </a:prstGeom>
        </p:spPr>
      </p:pic>
    </p:spTree>
    <p:extLst>
      <p:ext uri="{BB962C8B-B14F-4D97-AF65-F5344CB8AC3E}">
        <p14:creationId xmlns:p14="http://schemas.microsoft.com/office/powerpoint/2010/main" val="2782225981"/>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Mintel</a:t>
            </a:r>
          </a:p>
        </p:txBody>
      </p:sp>
      <p:pic>
        <p:nvPicPr>
          <p:cNvPr id="4" name="Content Placeholder 3"/>
          <p:cNvPicPr>
            <a:picLocks noGrp="1" noChangeAspect="1"/>
          </p:cNvPicPr>
          <p:nvPr>
            <p:ph idx="1"/>
          </p:nvPr>
        </p:nvPicPr>
        <p:blipFill>
          <a:blip r:embed="rId2"/>
          <a:stretch>
            <a:fillRect/>
          </a:stretch>
        </p:blipFill>
        <p:spPr>
          <a:xfrm>
            <a:off x="1929996" y="1676400"/>
            <a:ext cx="8433608" cy="4800600"/>
          </a:xfrm>
          <a:prstGeom prst="rect">
            <a:avLst/>
          </a:prstGeom>
        </p:spPr>
      </p:pic>
    </p:spTree>
    <p:extLst>
      <p:ext uri="{BB962C8B-B14F-4D97-AF65-F5344CB8AC3E}">
        <p14:creationId xmlns:p14="http://schemas.microsoft.com/office/powerpoint/2010/main" val="2034667121"/>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52400"/>
            <a:ext cx="10363200" cy="1143000"/>
          </a:xfrm>
        </p:spPr>
        <p:txBody>
          <a:bodyPr/>
          <a:lstStyle/>
          <a:p>
            <a:r>
              <a:rPr lang="en-US" dirty="0"/>
              <a:t>MarketResearch.com Academic</a:t>
            </a:r>
          </a:p>
        </p:txBody>
      </p:sp>
      <p:pic>
        <p:nvPicPr>
          <p:cNvPr id="4" name="Content Placeholder 3"/>
          <p:cNvPicPr>
            <a:picLocks noGrp="1" noChangeAspect="1"/>
          </p:cNvPicPr>
          <p:nvPr>
            <p:ph idx="1"/>
          </p:nvPr>
        </p:nvPicPr>
        <p:blipFill>
          <a:blip r:embed="rId2"/>
          <a:stretch>
            <a:fillRect/>
          </a:stretch>
        </p:blipFill>
        <p:spPr>
          <a:xfrm>
            <a:off x="2765025" y="1600200"/>
            <a:ext cx="6661949" cy="4800600"/>
          </a:xfrm>
          <a:prstGeom prst="rect">
            <a:avLst/>
          </a:prstGeom>
        </p:spPr>
      </p:pic>
    </p:spTree>
    <p:extLst>
      <p:ext uri="{BB962C8B-B14F-4D97-AF65-F5344CB8AC3E}">
        <p14:creationId xmlns:p14="http://schemas.microsoft.com/office/powerpoint/2010/main" val="3239580168"/>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019300" y="264874"/>
            <a:ext cx="8153400" cy="6328251"/>
          </a:xfrm>
          <a:prstGeom prst="rect">
            <a:avLst/>
          </a:prstGeom>
        </p:spPr>
      </p:pic>
    </p:spTree>
    <p:extLst>
      <p:ext uri="{BB962C8B-B14F-4D97-AF65-F5344CB8AC3E}">
        <p14:creationId xmlns:p14="http://schemas.microsoft.com/office/powerpoint/2010/main" val="3288566591"/>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814996" y="609600"/>
            <a:ext cx="8562007" cy="5638800"/>
          </a:xfrm>
          <a:prstGeom prst="rect">
            <a:avLst/>
          </a:prstGeom>
        </p:spPr>
      </p:pic>
    </p:spTree>
    <p:extLst>
      <p:ext uri="{BB962C8B-B14F-4D97-AF65-F5344CB8AC3E}">
        <p14:creationId xmlns:p14="http://schemas.microsoft.com/office/powerpoint/2010/main" val="553283042"/>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2400" y="304800"/>
            <a:ext cx="8991600" cy="1447800"/>
          </a:xfrm>
          <a:prstGeom prst="rect">
            <a:avLst/>
          </a:prstGeom>
        </p:spPr>
      </p:pic>
      <p:pic>
        <p:nvPicPr>
          <p:cNvPr id="4" name="Content Placeholder 3"/>
          <p:cNvPicPr>
            <a:picLocks noGrp="1" noChangeAspect="1"/>
          </p:cNvPicPr>
          <p:nvPr>
            <p:ph idx="1"/>
          </p:nvPr>
        </p:nvPicPr>
        <p:blipFill>
          <a:blip r:embed="rId3"/>
          <a:stretch>
            <a:fillRect/>
          </a:stretch>
        </p:blipFill>
        <p:spPr>
          <a:xfrm>
            <a:off x="1866900" y="2057400"/>
            <a:ext cx="8458200" cy="4361852"/>
          </a:xfrm>
          <a:prstGeom prst="rect">
            <a:avLst/>
          </a:prstGeom>
        </p:spPr>
      </p:pic>
    </p:spTree>
    <p:extLst>
      <p:ext uri="{BB962C8B-B14F-4D97-AF65-F5344CB8AC3E}">
        <p14:creationId xmlns:p14="http://schemas.microsoft.com/office/powerpoint/2010/main" val="69489244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a:t>
            </a:r>
            <a:r>
              <a:rPr lang="en-US" dirty="0" err="1"/>
              <a:t>Statistica</a:t>
            </a:r>
            <a:r>
              <a:rPr lang="en-US" dirty="0"/>
              <a:t> …</a:t>
            </a:r>
          </a:p>
        </p:txBody>
      </p:sp>
      <p:pic>
        <p:nvPicPr>
          <p:cNvPr id="4" name="Content Placeholder 3"/>
          <p:cNvPicPr>
            <a:picLocks noGrp="1" noChangeAspect="1"/>
          </p:cNvPicPr>
          <p:nvPr>
            <p:ph idx="1"/>
          </p:nvPr>
        </p:nvPicPr>
        <p:blipFill>
          <a:blip r:embed="rId2"/>
          <a:stretch>
            <a:fillRect/>
          </a:stretch>
        </p:blipFill>
        <p:spPr>
          <a:xfrm>
            <a:off x="2268495" y="1676400"/>
            <a:ext cx="7655010" cy="4800600"/>
          </a:xfrm>
          <a:prstGeom prst="rect">
            <a:avLst/>
          </a:prstGeom>
        </p:spPr>
      </p:pic>
    </p:spTree>
    <p:extLst>
      <p:ext uri="{BB962C8B-B14F-4D97-AF65-F5344CB8AC3E}">
        <p14:creationId xmlns:p14="http://schemas.microsoft.com/office/powerpoint/2010/main" val="47963443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Also in the UA Library</a:t>
            </a:r>
          </a:p>
        </p:txBody>
      </p:sp>
      <p:pic>
        <p:nvPicPr>
          <p:cNvPr id="4" name="Content Placeholder 3"/>
          <p:cNvPicPr>
            <a:picLocks noGrp="1" noChangeAspect="1"/>
          </p:cNvPicPr>
          <p:nvPr>
            <p:ph idx="1"/>
          </p:nvPr>
        </p:nvPicPr>
        <p:blipFill>
          <a:blip r:embed="rId2"/>
          <a:stretch>
            <a:fillRect/>
          </a:stretch>
        </p:blipFill>
        <p:spPr>
          <a:xfrm>
            <a:off x="2209800" y="1474619"/>
            <a:ext cx="7772400" cy="5154781"/>
          </a:xfrm>
          <a:prstGeom prst="rect">
            <a:avLst/>
          </a:prstGeom>
        </p:spPr>
      </p:pic>
    </p:spTree>
    <p:extLst>
      <p:ext uri="{BB962C8B-B14F-4D97-AF65-F5344CB8AC3E}">
        <p14:creationId xmlns:p14="http://schemas.microsoft.com/office/powerpoint/2010/main" val="123605368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66F36-8A0D-46EC-9A94-67252AC5F83F}"/>
              </a:ext>
            </a:extLst>
          </p:cNvPr>
          <p:cNvSpPr>
            <a:spLocks noGrp="1"/>
          </p:cNvSpPr>
          <p:nvPr>
            <p:ph type="title"/>
          </p:nvPr>
        </p:nvSpPr>
        <p:spPr/>
        <p:txBody>
          <a:bodyPr/>
          <a:lstStyle/>
          <a:p>
            <a:r>
              <a:rPr lang="en-US" dirty="0"/>
              <a:t>Sport Statistics</a:t>
            </a:r>
          </a:p>
        </p:txBody>
      </p:sp>
      <p:pic>
        <p:nvPicPr>
          <p:cNvPr id="4" name="Content Placeholder 3">
            <a:extLst>
              <a:ext uri="{FF2B5EF4-FFF2-40B4-BE49-F238E27FC236}">
                <a16:creationId xmlns:a16="http://schemas.microsoft.com/office/drawing/2014/main" id="{B1E98588-5276-422A-83E5-1999B89541B4}"/>
              </a:ext>
            </a:extLst>
          </p:cNvPr>
          <p:cNvPicPr>
            <a:picLocks noGrp="1" noChangeAspect="1"/>
          </p:cNvPicPr>
          <p:nvPr>
            <p:ph idx="1"/>
          </p:nvPr>
        </p:nvPicPr>
        <p:blipFill>
          <a:blip r:embed="rId2"/>
          <a:stretch>
            <a:fillRect/>
          </a:stretch>
        </p:blipFill>
        <p:spPr>
          <a:xfrm>
            <a:off x="1214212" y="1676400"/>
            <a:ext cx="9865176" cy="4800600"/>
          </a:xfrm>
          <a:prstGeom prst="rect">
            <a:avLst/>
          </a:prstGeom>
        </p:spPr>
      </p:pic>
    </p:spTree>
    <p:extLst>
      <p:ext uri="{BB962C8B-B14F-4D97-AF65-F5344CB8AC3E}">
        <p14:creationId xmlns:p14="http://schemas.microsoft.com/office/powerpoint/2010/main" val="165273065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405CF-AC30-4602-852B-E997B3820735}"/>
              </a:ext>
            </a:extLst>
          </p:cNvPr>
          <p:cNvSpPr>
            <a:spLocks noGrp="1"/>
          </p:cNvSpPr>
          <p:nvPr>
            <p:ph type="title"/>
          </p:nvPr>
        </p:nvSpPr>
        <p:spPr/>
        <p:txBody>
          <a:bodyPr/>
          <a:lstStyle/>
          <a:p>
            <a:r>
              <a:rPr lang="en-US" dirty="0"/>
              <a:t>Association Information</a:t>
            </a:r>
          </a:p>
        </p:txBody>
      </p:sp>
      <p:pic>
        <p:nvPicPr>
          <p:cNvPr id="4" name="Content Placeholder 3">
            <a:extLst>
              <a:ext uri="{FF2B5EF4-FFF2-40B4-BE49-F238E27FC236}">
                <a16:creationId xmlns:a16="http://schemas.microsoft.com/office/drawing/2014/main" id="{99F2548E-A339-4809-A531-1D9E36B1EBDE}"/>
              </a:ext>
            </a:extLst>
          </p:cNvPr>
          <p:cNvPicPr>
            <a:picLocks noGrp="1" noChangeAspect="1"/>
          </p:cNvPicPr>
          <p:nvPr>
            <p:ph idx="1"/>
          </p:nvPr>
        </p:nvPicPr>
        <p:blipFill>
          <a:blip r:embed="rId2"/>
          <a:stretch>
            <a:fillRect/>
          </a:stretch>
        </p:blipFill>
        <p:spPr>
          <a:xfrm>
            <a:off x="2203074" y="1676400"/>
            <a:ext cx="7887452" cy="4800600"/>
          </a:xfrm>
          <a:prstGeom prst="rect">
            <a:avLst/>
          </a:prstGeom>
        </p:spPr>
      </p:pic>
    </p:spTree>
    <p:extLst>
      <p:ext uri="{BB962C8B-B14F-4D97-AF65-F5344CB8AC3E}">
        <p14:creationId xmlns:p14="http://schemas.microsoft.com/office/powerpoint/2010/main" val="178809693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p:cNvPicPr>
            <a:picLocks noGrp="1" noChangeAspect="1"/>
          </p:cNvPicPr>
          <p:nvPr>
            <p:ph idx="1"/>
          </p:nvPr>
        </p:nvPicPr>
        <p:blipFill>
          <a:blip r:embed="rId2"/>
          <a:stretch>
            <a:fillRect/>
          </a:stretch>
        </p:blipFill>
        <p:spPr>
          <a:xfrm>
            <a:off x="4029724" y="91734"/>
            <a:ext cx="5114276" cy="6667437"/>
          </a:xfrm>
          <a:prstGeom prst="rect">
            <a:avLst/>
          </a:prstGeom>
        </p:spPr>
      </p:pic>
      <p:sp>
        <p:nvSpPr>
          <p:cNvPr id="5" name="Title 1"/>
          <p:cNvSpPr txBox="1">
            <a:spLocks/>
          </p:cNvSpPr>
          <p:nvPr/>
        </p:nvSpPr>
        <p:spPr bwMode="auto">
          <a:xfrm>
            <a:off x="228600" y="2209800"/>
            <a:ext cx="2819400" cy="1981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r>
              <a:rPr lang="en-US" sz="2800" kern="0"/>
              <a:t>Title, Graphic, Researcher(s), Date</a:t>
            </a:r>
            <a:endParaRPr lang="en-US" sz="2800" kern="0" dirty="0"/>
          </a:p>
        </p:txBody>
      </p:sp>
    </p:spTree>
    <p:extLst>
      <p:ext uri="{BB962C8B-B14F-4D97-AF65-F5344CB8AC3E}">
        <p14:creationId xmlns:p14="http://schemas.microsoft.com/office/powerpoint/2010/main" val="4241921373"/>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BF2B9-4F84-4D86-B0C8-ECCEC1E11E12}"/>
              </a:ext>
            </a:extLst>
          </p:cNvPr>
          <p:cNvSpPr>
            <a:spLocks noGrp="1"/>
          </p:cNvSpPr>
          <p:nvPr>
            <p:ph type="title"/>
          </p:nvPr>
        </p:nvSpPr>
        <p:spPr/>
        <p:txBody>
          <a:bodyPr/>
          <a:lstStyle/>
          <a:p>
            <a:r>
              <a:rPr lang="en-US" dirty="0"/>
              <a:t>Over 23,000 Associations</a:t>
            </a:r>
          </a:p>
        </p:txBody>
      </p:sp>
      <p:pic>
        <p:nvPicPr>
          <p:cNvPr id="6" name="Content Placeholder 5">
            <a:extLst>
              <a:ext uri="{FF2B5EF4-FFF2-40B4-BE49-F238E27FC236}">
                <a16:creationId xmlns:a16="http://schemas.microsoft.com/office/drawing/2014/main" id="{10282DFA-80F8-4CA7-B7D3-226FA79CEB84}"/>
              </a:ext>
            </a:extLst>
          </p:cNvPr>
          <p:cNvPicPr>
            <a:picLocks noGrp="1" noChangeAspect="1"/>
          </p:cNvPicPr>
          <p:nvPr>
            <p:ph idx="1"/>
          </p:nvPr>
        </p:nvPicPr>
        <p:blipFill>
          <a:blip r:embed="rId2"/>
          <a:stretch>
            <a:fillRect/>
          </a:stretch>
        </p:blipFill>
        <p:spPr>
          <a:xfrm>
            <a:off x="1751541" y="1676400"/>
            <a:ext cx="8790518" cy="4800600"/>
          </a:xfrm>
          <a:prstGeom prst="rect">
            <a:avLst/>
          </a:prstGeom>
        </p:spPr>
      </p:pic>
    </p:spTree>
    <p:extLst>
      <p:ext uri="{BB962C8B-B14F-4D97-AF65-F5344CB8AC3E}">
        <p14:creationId xmlns:p14="http://schemas.microsoft.com/office/powerpoint/2010/main" val="3525829371"/>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3118A-A344-4642-B088-9429B9A9417A}"/>
              </a:ext>
            </a:extLst>
          </p:cNvPr>
          <p:cNvSpPr>
            <a:spLocks noGrp="1"/>
          </p:cNvSpPr>
          <p:nvPr>
            <p:ph type="title"/>
          </p:nvPr>
        </p:nvSpPr>
        <p:spPr/>
        <p:txBody>
          <a:bodyPr/>
          <a:lstStyle/>
          <a:p>
            <a:r>
              <a:rPr lang="en-US" dirty="0"/>
              <a:t>Along with the details</a:t>
            </a:r>
          </a:p>
        </p:txBody>
      </p:sp>
      <p:pic>
        <p:nvPicPr>
          <p:cNvPr id="5" name="Picture 4">
            <a:extLst>
              <a:ext uri="{FF2B5EF4-FFF2-40B4-BE49-F238E27FC236}">
                <a16:creationId xmlns:a16="http://schemas.microsoft.com/office/drawing/2014/main" id="{4FB72758-D186-46BE-8A28-65DD46CC5946}"/>
              </a:ext>
            </a:extLst>
          </p:cNvPr>
          <p:cNvPicPr>
            <a:picLocks noChangeAspect="1"/>
          </p:cNvPicPr>
          <p:nvPr/>
        </p:nvPicPr>
        <p:blipFill>
          <a:blip r:embed="rId2"/>
          <a:stretch>
            <a:fillRect/>
          </a:stretch>
        </p:blipFill>
        <p:spPr>
          <a:xfrm>
            <a:off x="2793010" y="1371600"/>
            <a:ext cx="6089185" cy="5181600"/>
          </a:xfrm>
          <a:prstGeom prst="rect">
            <a:avLst/>
          </a:prstGeom>
        </p:spPr>
      </p:pic>
    </p:spTree>
    <p:extLst>
      <p:ext uri="{BB962C8B-B14F-4D97-AF65-F5344CB8AC3E}">
        <p14:creationId xmlns:p14="http://schemas.microsoft.com/office/powerpoint/2010/main" val="3826293963"/>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914400" y="228600"/>
            <a:ext cx="10363200" cy="1143000"/>
          </a:xfrm>
        </p:spPr>
        <p:txBody>
          <a:bodyPr/>
          <a:lstStyle/>
          <a:p>
            <a:pPr eaLnBrk="1" hangingPunct="1"/>
            <a:r>
              <a:rPr lang="en-US"/>
              <a:t>Secondary Information</a:t>
            </a:r>
          </a:p>
        </p:txBody>
      </p:sp>
      <p:sp>
        <p:nvSpPr>
          <p:cNvPr id="58371" name="Rectangle 3"/>
          <p:cNvSpPr>
            <a:spLocks noGrp="1" noChangeArrowheads="1"/>
          </p:cNvSpPr>
          <p:nvPr>
            <p:ph type="body" idx="1"/>
          </p:nvPr>
        </p:nvSpPr>
        <p:spPr>
          <a:xfrm>
            <a:off x="1790700" y="1600200"/>
            <a:ext cx="8610600" cy="4953000"/>
          </a:xfrm>
        </p:spPr>
        <p:txBody>
          <a:bodyPr/>
          <a:lstStyle/>
          <a:p>
            <a:pPr marL="609600" indent="-609600" eaLnBrk="1" hangingPunct="1">
              <a:buNone/>
            </a:pPr>
            <a:r>
              <a:rPr lang="en-US" sz="2800" dirty="0"/>
              <a:t>Three basic types of secondary information we can find:</a:t>
            </a:r>
          </a:p>
          <a:p>
            <a:pPr marL="609600" indent="-609600" eaLnBrk="1" hangingPunct="1">
              <a:buNone/>
            </a:pPr>
            <a:endParaRPr lang="en-US" sz="900" dirty="0"/>
          </a:p>
          <a:p>
            <a:pPr marL="971550" lvl="1" indent="-457200" eaLnBrk="1" hangingPunct="1">
              <a:buFontTx/>
              <a:buAutoNum type="arabicPeriod"/>
            </a:pPr>
            <a:r>
              <a:rPr lang="en-US" sz="3200" dirty="0">
                <a:solidFill>
                  <a:srgbClr val="0033CC"/>
                </a:solidFill>
              </a:rPr>
              <a:t>Market structure, industry structure, economic issues, industry issues, industry trends, social trends, industry drivers, characteristics of markets</a:t>
            </a:r>
          </a:p>
          <a:p>
            <a:pPr marL="971550" lvl="1" indent="-457200" eaLnBrk="1" hangingPunct="1">
              <a:buFontTx/>
              <a:buAutoNum type="arabicPeriod"/>
            </a:pPr>
            <a:r>
              <a:rPr lang="en-US" sz="3200" dirty="0">
                <a:solidFill>
                  <a:srgbClr val="FF0000"/>
                </a:solidFill>
              </a:rPr>
              <a:t>Numbers, performance, locations, types of businesses (and other economic entities)</a:t>
            </a:r>
          </a:p>
          <a:p>
            <a:pPr marL="971550" lvl="1" indent="-457200" eaLnBrk="1" hangingPunct="1">
              <a:buFontTx/>
              <a:buAutoNum type="arabicPeriod"/>
            </a:pPr>
            <a:r>
              <a:rPr lang="en-US" sz="3200" dirty="0">
                <a:solidFill>
                  <a:srgbClr val="0033CC"/>
                </a:solidFill>
              </a:rPr>
              <a:t>Numbers, behaviors, locations, types of people</a:t>
            </a:r>
          </a:p>
        </p:txBody>
      </p:sp>
    </p:spTree>
    <p:extLst>
      <p:ext uri="{BB962C8B-B14F-4D97-AF65-F5344CB8AC3E}">
        <p14:creationId xmlns:p14="http://schemas.microsoft.com/office/powerpoint/2010/main" val="20673413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2171700" y="2095500"/>
            <a:ext cx="7848600" cy="2667000"/>
          </a:xfrm>
        </p:spPr>
        <p:txBody>
          <a:bodyPr/>
          <a:lstStyle/>
          <a:p>
            <a:pPr eaLnBrk="1" hangingPunct="1"/>
            <a:br>
              <a:rPr lang="en-US" sz="4000" dirty="0"/>
            </a:br>
            <a:r>
              <a:rPr lang="en-US" sz="4000" dirty="0"/>
              <a:t>The basic source for business counts and industry figures (unbiased and accurate) is the 5 year Census</a:t>
            </a:r>
            <a:br>
              <a:rPr lang="en-US" sz="4000" dirty="0"/>
            </a:br>
            <a:endParaRPr lang="en-US" sz="4000" dirty="0"/>
          </a:p>
        </p:txBody>
      </p:sp>
    </p:spTree>
    <p:extLst>
      <p:ext uri="{BB962C8B-B14F-4D97-AF65-F5344CB8AC3E}">
        <p14:creationId xmlns:p14="http://schemas.microsoft.com/office/powerpoint/2010/main" val="2096928970"/>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Census Web Page</a:t>
            </a:r>
          </a:p>
        </p:txBody>
      </p:sp>
      <p:pic>
        <p:nvPicPr>
          <p:cNvPr id="4" name="Content Placeholder 3"/>
          <p:cNvPicPr>
            <a:picLocks noGrp="1" noChangeAspect="1"/>
          </p:cNvPicPr>
          <p:nvPr>
            <p:ph idx="1"/>
          </p:nvPr>
        </p:nvPicPr>
        <p:blipFill>
          <a:blip r:embed="rId2"/>
          <a:stretch>
            <a:fillRect/>
          </a:stretch>
        </p:blipFill>
        <p:spPr>
          <a:xfrm>
            <a:off x="1866900" y="1828800"/>
            <a:ext cx="8458200" cy="4461367"/>
          </a:xfrm>
          <a:prstGeom prst="rect">
            <a:avLst/>
          </a:prstGeom>
        </p:spPr>
      </p:pic>
    </p:spTree>
    <p:extLst>
      <p:ext uri="{BB962C8B-B14F-4D97-AF65-F5344CB8AC3E}">
        <p14:creationId xmlns:p14="http://schemas.microsoft.com/office/powerpoint/2010/main" val="849415557"/>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2057400" y="152400"/>
            <a:ext cx="8077200" cy="762000"/>
          </a:xfrm>
        </p:spPr>
        <p:txBody>
          <a:bodyPr/>
          <a:lstStyle/>
          <a:p>
            <a:pPr eaLnBrk="1" hangingPunct="1"/>
            <a:br>
              <a:rPr lang="en-US" sz="2800" dirty="0"/>
            </a:br>
            <a:r>
              <a:rPr lang="en-US" sz="2800" dirty="0"/>
              <a:t>Business Data from the Census</a:t>
            </a:r>
            <a:br>
              <a:rPr lang="en-US" sz="2800" dirty="0"/>
            </a:br>
            <a:endParaRPr lang="en-US" sz="2800" dirty="0"/>
          </a:p>
        </p:txBody>
      </p:sp>
      <p:pic>
        <p:nvPicPr>
          <p:cNvPr id="61443"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28800" y="1066800"/>
            <a:ext cx="8534400" cy="5791200"/>
          </a:xfrm>
          <a:noFill/>
          <a:extLst>
            <a:ext uri="{909E8E84-426E-40DD-AFC4-6F175D3DCCD1}">
              <a14:hiddenFill xmlns:a14="http://schemas.microsoft.com/office/drawing/2010/main">
                <a:solidFill>
                  <a:schemeClr val="bg1"/>
                </a:solidFill>
              </a14:hiddenFill>
            </a:ext>
          </a:extLst>
        </p:spPr>
      </p:pic>
    </p:spTree>
    <p:extLst>
      <p:ext uri="{BB962C8B-B14F-4D97-AF65-F5344CB8AC3E}">
        <p14:creationId xmlns:p14="http://schemas.microsoft.com/office/powerpoint/2010/main" val="17564171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4"/>
          <p:cNvSpPr>
            <a:spLocks noGrp="1" noChangeArrowheads="1"/>
          </p:cNvSpPr>
          <p:nvPr>
            <p:ph type="title"/>
          </p:nvPr>
        </p:nvSpPr>
        <p:spPr>
          <a:xfrm>
            <a:off x="914400" y="133563"/>
            <a:ext cx="10363200" cy="1143000"/>
          </a:xfrm>
        </p:spPr>
        <p:txBody>
          <a:bodyPr/>
          <a:lstStyle/>
          <a:p>
            <a:pPr eaLnBrk="1" hangingPunct="1"/>
            <a:r>
              <a:rPr lang="en-US"/>
              <a:t>NAICS codes for manufacturing</a:t>
            </a:r>
          </a:p>
        </p:txBody>
      </p:sp>
      <p:graphicFrame>
        <p:nvGraphicFramePr>
          <p:cNvPr id="63491" name="Object 3"/>
          <p:cNvGraphicFramePr>
            <a:graphicFrameLocks noGrp="1" noChangeAspect="1"/>
          </p:cNvGraphicFramePr>
          <p:nvPr>
            <p:ph idx="1"/>
            <p:extLst>
              <p:ext uri="{D42A27DB-BD31-4B8C-83A1-F6EECF244321}">
                <p14:modId xmlns:p14="http://schemas.microsoft.com/office/powerpoint/2010/main" val="1874198205"/>
              </p:ext>
            </p:extLst>
          </p:nvPr>
        </p:nvGraphicFramePr>
        <p:xfrm>
          <a:off x="1981200" y="1451920"/>
          <a:ext cx="8229600" cy="5249863"/>
        </p:xfrm>
        <a:graphic>
          <a:graphicData uri="http://schemas.openxmlformats.org/presentationml/2006/ole">
            <mc:AlternateContent xmlns:mc="http://schemas.openxmlformats.org/markup-compatibility/2006">
              <mc:Choice xmlns:v="urn:schemas-microsoft-com:vml" Requires="v">
                <p:oleObj name="Photo Editor Photo" r:id="rId2" imgW="7676190" imgH="4896533" progId="MSPhotoEd.3">
                  <p:embed/>
                </p:oleObj>
              </mc:Choice>
              <mc:Fallback>
                <p:oleObj name="Photo Editor Photo" r:id="rId2" imgW="7676190" imgH="4896533" progId="MSPhotoEd.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451920"/>
                        <a:ext cx="8229600" cy="5249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766548109"/>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US"/>
              <a:t>NAICS codes for retailing</a:t>
            </a:r>
          </a:p>
        </p:txBody>
      </p:sp>
      <p:graphicFrame>
        <p:nvGraphicFramePr>
          <p:cNvPr id="64515" name="Object 4"/>
          <p:cNvGraphicFramePr>
            <a:graphicFrameLocks noGrp="1" noChangeAspect="1"/>
          </p:cNvGraphicFramePr>
          <p:nvPr>
            <p:ph idx="1"/>
            <p:extLst>
              <p:ext uri="{D42A27DB-BD31-4B8C-83A1-F6EECF244321}">
                <p14:modId xmlns:p14="http://schemas.microsoft.com/office/powerpoint/2010/main" val="3566473015"/>
              </p:ext>
            </p:extLst>
          </p:nvPr>
        </p:nvGraphicFramePr>
        <p:xfrm>
          <a:off x="1925637" y="1423086"/>
          <a:ext cx="8340725" cy="5257800"/>
        </p:xfrm>
        <a:graphic>
          <a:graphicData uri="http://schemas.openxmlformats.org/presentationml/2006/ole">
            <mc:AlternateContent xmlns:mc="http://schemas.openxmlformats.org/markup-compatibility/2006">
              <mc:Choice xmlns:v="urn:schemas-microsoft-com:vml" Requires="v">
                <p:oleObj name="Photo Editor Photo" r:id="rId2" imgW="7695238" imgH="4428571" progId="MSPhotoEd.3">
                  <p:embed/>
                </p:oleObj>
              </mc:Choice>
              <mc:Fallback>
                <p:oleObj name="Photo Editor Photo" r:id="rId2" imgW="7695238" imgH="4428571" progId="MSPhotoEd.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5637" y="1423086"/>
                        <a:ext cx="8340725" cy="5257800"/>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7428357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1828800" y="152400"/>
            <a:ext cx="8534400" cy="1295400"/>
          </a:xfrm>
        </p:spPr>
        <p:txBody>
          <a:bodyPr/>
          <a:lstStyle/>
          <a:p>
            <a:pPr eaLnBrk="1" hangingPunct="1"/>
            <a:r>
              <a:rPr lang="en-US"/>
              <a:t>NAICS codes for retailing II</a:t>
            </a:r>
          </a:p>
        </p:txBody>
      </p:sp>
      <p:graphicFrame>
        <p:nvGraphicFramePr>
          <p:cNvPr id="65539" name="Object 4"/>
          <p:cNvGraphicFramePr>
            <a:graphicFrameLocks noGrp="1" noChangeAspect="1"/>
          </p:cNvGraphicFramePr>
          <p:nvPr>
            <p:ph idx="1"/>
            <p:extLst>
              <p:ext uri="{D42A27DB-BD31-4B8C-83A1-F6EECF244321}">
                <p14:modId xmlns:p14="http://schemas.microsoft.com/office/powerpoint/2010/main" val="682867395"/>
              </p:ext>
            </p:extLst>
          </p:nvPr>
        </p:nvGraphicFramePr>
        <p:xfrm>
          <a:off x="1790700" y="1676400"/>
          <a:ext cx="8610600" cy="4953000"/>
        </p:xfrm>
        <a:graphic>
          <a:graphicData uri="http://schemas.openxmlformats.org/presentationml/2006/ole">
            <mc:AlternateContent xmlns:mc="http://schemas.openxmlformats.org/markup-compatibility/2006">
              <mc:Choice xmlns:v="urn:schemas-microsoft-com:vml" Requires="v">
                <p:oleObj name="Photo Editor Photo" r:id="rId2" imgW="7609524" imgH="4114286" progId="MSPhotoEd.3">
                  <p:embed/>
                </p:oleObj>
              </mc:Choice>
              <mc:Fallback>
                <p:oleObj name="Photo Editor Photo" r:id="rId2" imgW="7609524" imgH="4114286" progId="MSPhotoEd.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0700" y="1676400"/>
                        <a:ext cx="8610600" cy="4953000"/>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334916685"/>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914400" y="114300"/>
            <a:ext cx="10363200" cy="1143000"/>
          </a:xfrm>
        </p:spPr>
        <p:txBody>
          <a:bodyPr/>
          <a:lstStyle/>
          <a:p>
            <a:pPr eaLnBrk="1" hangingPunct="1"/>
            <a:r>
              <a:rPr lang="en-US"/>
              <a:t>Problems with government data</a:t>
            </a:r>
          </a:p>
        </p:txBody>
      </p:sp>
      <p:sp>
        <p:nvSpPr>
          <p:cNvPr id="60419" name="Rectangle 3"/>
          <p:cNvSpPr>
            <a:spLocks noGrp="1" noChangeArrowheads="1"/>
          </p:cNvSpPr>
          <p:nvPr>
            <p:ph type="body" idx="1"/>
          </p:nvPr>
        </p:nvSpPr>
        <p:spPr>
          <a:xfrm>
            <a:off x="1866900" y="2362200"/>
            <a:ext cx="8458200" cy="3810000"/>
          </a:xfrm>
        </p:spPr>
        <p:txBody>
          <a:bodyPr/>
          <a:lstStyle/>
          <a:p>
            <a:pPr eaLnBrk="1" hangingPunct="1"/>
            <a:r>
              <a:rPr lang="en-US" sz="2800" dirty="0"/>
              <a:t>No names or sensitive company info disclosed</a:t>
            </a:r>
          </a:p>
          <a:p>
            <a:pPr eaLnBrk="1" hangingPunct="1"/>
            <a:endParaRPr lang="en-US" sz="2800" dirty="0"/>
          </a:p>
          <a:p>
            <a:pPr eaLnBrk="1" hangingPunct="1"/>
            <a:r>
              <a:rPr lang="en-US" sz="2800" dirty="0"/>
              <a:t>Some information is not reported because it will reveal too much</a:t>
            </a:r>
          </a:p>
          <a:p>
            <a:pPr eaLnBrk="1" hangingPunct="1"/>
            <a:endParaRPr lang="en-US" sz="2800" dirty="0"/>
          </a:p>
          <a:p>
            <a:pPr eaLnBrk="1" hangingPunct="1"/>
            <a:r>
              <a:rPr lang="en-US" sz="2800" dirty="0"/>
              <a:t>Time intervals for revenue-related data collection are lengthy</a:t>
            </a:r>
          </a:p>
          <a:p>
            <a:pPr eaLnBrk="1" hangingPunct="1"/>
            <a:endParaRPr lang="en-US" sz="2800" dirty="0"/>
          </a:p>
        </p:txBody>
      </p:sp>
    </p:spTree>
    <p:extLst>
      <p:ext uri="{BB962C8B-B14F-4D97-AF65-F5344CB8AC3E}">
        <p14:creationId xmlns:p14="http://schemas.microsoft.com/office/powerpoint/2010/main" val="3021848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Effective?</a:t>
            </a:r>
          </a:p>
        </p:txBody>
      </p:sp>
      <p:pic>
        <p:nvPicPr>
          <p:cNvPr id="4" name="Content Placeholder 3"/>
          <p:cNvPicPr>
            <a:picLocks noGrp="1" noChangeAspect="1"/>
          </p:cNvPicPr>
          <p:nvPr>
            <p:ph idx="1"/>
          </p:nvPr>
        </p:nvPicPr>
        <p:blipFill>
          <a:blip r:embed="rId2"/>
          <a:stretch>
            <a:fillRect/>
          </a:stretch>
        </p:blipFill>
        <p:spPr>
          <a:xfrm>
            <a:off x="2459753" y="1676400"/>
            <a:ext cx="7272494" cy="4800600"/>
          </a:xfrm>
          <a:prstGeom prst="rect">
            <a:avLst/>
          </a:prstGeom>
        </p:spPr>
      </p:pic>
      <p:sp>
        <p:nvSpPr>
          <p:cNvPr id="3" name="TextBox 2"/>
          <p:cNvSpPr txBox="1"/>
          <p:nvPr/>
        </p:nvSpPr>
        <p:spPr>
          <a:xfrm>
            <a:off x="1828800" y="2209800"/>
            <a:ext cx="1752600" cy="457200"/>
          </a:xfrm>
          <a:prstGeom prst="rect">
            <a:avLst/>
          </a:prstGeom>
          <a:noFill/>
        </p:spPr>
        <p:txBody>
          <a:bodyPr wrap="square" rtlCol="0">
            <a:spAutoFit/>
          </a:bodyPr>
          <a:lstStyle/>
          <a:p>
            <a:r>
              <a:rPr lang="en-US" dirty="0">
                <a:solidFill>
                  <a:srgbClr val="FFFF00"/>
                </a:solidFill>
              </a:rPr>
              <a:t>Distracting?</a:t>
            </a:r>
          </a:p>
        </p:txBody>
      </p:sp>
    </p:spTree>
    <p:extLst>
      <p:ext uri="{BB962C8B-B14F-4D97-AF65-F5344CB8AC3E}">
        <p14:creationId xmlns:p14="http://schemas.microsoft.com/office/powerpoint/2010/main" val="1640479955"/>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a:xfrm>
            <a:off x="914400" y="162697"/>
            <a:ext cx="10363200" cy="1143000"/>
          </a:xfrm>
        </p:spPr>
        <p:txBody>
          <a:bodyPr/>
          <a:lstStyle/>
          <a:p>
            <a:r>
              <a:rPr lang="en-US" dirty="0"/>
              <a:t>The downside of Census Data</a:t>
            </a:r>
          </a:p>
        </p:txBody>
      </p:sp>
      <p:pic>
        <p:nvPicPr>
          <p:cNvPr id="66563"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133600" y="1447800"/>
            <a:ext cx="7848600" cy="5257800"/>
          </a:xfrm>
          <a:noFill/>
          <a:extLst>
            <a:ext uri="{909E8E84-426E-40DD-AFC4-6F175D3DCCD1}">
              <a14:hiddenFill xmlns:a14="http://schemas.microsoft.com/office/drawing/2010/main">
                <a:solidFill>
                  <a:schemeClr val="bg1"/>
                </a:solidFill>
              </a14:hiddenFill>
            </a:ext>
          </a:extLst>
        </p:spPr>
      </p:pic>
      <p:sp>
        <p:nvSpPr>
          <p:cNvPr id="5" name="Rounded Rectangle 4"/>
          <p:cNvSpPr/>
          <p:nvPr/>
        </p:nvSpPr>
        <p:spPr>
          <a:xfrm>
            <a:off x="5943600" y="4800600"/>
            <a:ext cx="2667000" cy="1524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941563333"/>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10363200" cy="1143000"/>
          </a:xfrm>
        </p:spPr>
        <p:txBody>
          <a:bodyPr/>
          <a:lstStyle/>
          <a:p>
            <a:r>
              <a:rPr lang="en-US" dirty="0"/>
              <a:t>Government Census Updates</a:t>
            </a:r>
          </a:p>
        </p:txBody>
      </p:sp>
      <p:pic>
        <p:nvPicPr>
          <p:cNvPr id="4" name="Content Placeholder 3"/>
          <p:cNvPicPr>
            <a:picLocks noGrp="1" noChangeAspect="1"/>
          </p:cNvPicPr>
          <p:nvPr>
            <p:ph idx="1"/>
          </p:nvPr>
        </p:nvPicPr>
        <p:blipFill>
          <a:blip r:embed="rId2"/>
          <a:stretch>
            <a:fillRect/>
          </a:stretch>
        </p:blipFill>
        <p:spPr>
          <a:xfrm>
            <a:off x="2417279" y="1676400"/>
            <a:ext cx="7357441" cy="4800600"/>
          </a:xfrm>
          <a:prstGeom prst="rect">
            <a:avLst/>
          </a:prstGeom>
        </p:spPr>
      </p:pic>
    </p:spTree>
    <p:extLst>
      <p:ext uri="{BB962C8B-B14F-4D97-AF65-F5344CB8AC3E}">
        <p14:creationId xmlns:p14="http://schemas.microsoft.com/office/powerpoint/2010/main" val="181875861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County Business Patterns</a:t>
            </a:r>
          </a:p>
        </p:txBody>
      </p:sp>
      <p:pic>
        <p:nvPicPr>
          <p:cNvPr id="4" name="Content Placeholder 3"/>
          <p:cNvPicPr>
            <a:picLocks noGrp="1" noChangeAspect="1"/>
          </p:cNvPicPr>
          <p:nvPr>
            <p:ph idx="1"/>
          </p:nvPr>
        </p:nvPicPr>
        <p:blipFill>
          <a:blip r:embed="rId2"/>
          <a:stretch>
            <a:fillRect/>
          </a:stretch>
        </p:blipFill>
        <p:spPr>
          <a:xfrm>
            <a:off x="1866900" y="1752600"/>
            <a:ext cx="8458200" cy="4655127"/>
          </a:xfrm>
          <a:prstGeom prst="rect">
            <a:avLst/>
          </a:prstGeom>
        </p:spPr>
      </p:pic>
    </p:spTree>
    <p:extLst>
      <p:ext uri="{BB962C8B-B14F-4D97-AF65-F5344CB8AC3E}">
        <p14:creationId xmlns:p14="http://schemas.microsoft.com/office/powerpoint/2010/main" val="2559049236"/>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0" y="152400"/>
            <a:ext cx="8763000" cy="1143000"/>
          </a:xfrm>
        </p:spPr>
        <p:txBody>
          <a:bodyPr/>
          <a:lstStyle/>
          <a:p>
            <a:r>
              <a:rPr lang="en-US" dirty="0"/>
              <a:t>But … the Govt. websites are a pain</a:t>
            </a:r>
          </a:p>
        </p:txBody>
      </p:sp>
      <p:pic>
        <p:nvPicPr>
          <p:cNvPr id="4" name="Content Placeholder 3"/>
          <p:cNvPicPr>
            <a:picLocks noGrp="1" noChangeAspect="1"/>
          </p:cNvPicPr>
          <p:nvPr>
            <p:ph idx="1"/>
          </p:nvPr>
        </p:nvPicPr>
        <p:blipFill>
          <a:blip r:embed="rId2"/>
          <a:stretch>
            <a:fillRect/>
          </a:stretch>
        </p:blipFill>
        <p:spPr>
          <a:xfrm>
            <a:off x="2012936" y="1676400"/>
            <a:ext cx="8166127" cy="4800600"/>
          </a:xfrm>
          <a:prstGeom prst="rect">
            <a:avLst/>
          </a:prstGeom>
        </p:spPr>
      </p:pic>
    </p:spTree>
    <p:extLst>
      <p:ext uri="{BB962C8B-B14F-4D97-AF65-F5344CB8AC3E}">
        <p14:creationId xmlns:p14="http://schemas.microsoft.com/office/powerpoint/2010/main" val="2632804757"/>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a:t>
            </a:r>
          </a:p>
        </p:txBody>
      </p:sp>
      <p:sp>
        <p:nvSpPr>
          <p:cNvPr id="3" name="Content Placeholder 2"/>
          <p:cNvSpPr>
            <a:spLocks noGrp="1"/>
          </p:cNvSpPr>
          <p:nvPr>
            <p:ph idx="1"/>
          </p:nvPr>
        </p:nvSpPr>
        <p:spPr>
          <a:xfrm>
            <a:off x="1866900" y="2667000"/>
            <a:ext cx="8458200" cy="1524000"/>
          </a:xfrm>
        </p:spPr>
        <p:txBody>
          <a:bodyPr/>
          <a:lstStyle/>
          <a:p>
            <a:r>
              <a:rPr lang="en-US" dirty="0"/>
              <a:t>Private companies have taken over much of the between-census estimation of things</a:t>
            </a:r>
          </a:p>
        </p:txBody>
      </p:sp>
    </p:spTree>
    <p:extLst>
      <p:ext uri="{BB962C8B-B14F-4D97-AF65-F5344CB8AC3E}">
        <p14:creationId xmlns:p14="http://schemas.microsoft.com/office/powerpoint/2010/main" val="512752036"/>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Dunn &amp; Bradstreet (Hoovers)</a:t>
            </a:r>
          </a:p>
        </p:txBody>
      </p:sp>
      <p:pic>
        <p:nvPicPr>
          <p:cNvPr id="4" name="Content Placeholder 3"/>
          <p:cNvPicPr>
            <a:picLocks noGrp="1" noChangeAspect="1"/>
          </p:cNvPicPr>
          <p:nvPr>
            <p:ph idx="1"/>
          </p:nvPr>
        </p:nvPicPr>
        <p:blipFill>
          <a:blip r:embed="rId2"/>
          <a:stretch>
            <a:fillRect/>
          </a:stretch>
        </p:blipFill>
        <p:spPr>
          <a:xfrm>
            <a:off x="1467621" y="1295400"/>
            <a:ext cx="9256758" cy="5410200"/>
          </a:xfrm>
          <a:prstGeom prst="rect">
            <a:avLst/>
          </a:prstGeom>
        </p:spPr>
      </p:pic>
    </p:spTree>
    <p:extLst>
      <p:ext uri="{BB962C8B-B14F-4D97-AF65-F5344CB8AC3E}">
        <p14:creationId xmlns:p14="http://schemas.microsoft.com/office/powerpoint/2010/main" val="59236457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2133600" y="304800"/>
            <a:ext cx="7772400" cy="685800"/>
          </a:xfrm>
        </p:spPr>
        <p:txBody>
          <a:bodyPr/>
          <a:lstStyle/>
          <a:p>
            <a:pPr eaLnBrk="1" hangingPunct="1"/>
            <a:r>
              <a:rPr lang="en-US" sz="4000" dirty="0"/>
              <a:t>Reference Solutions </a:t>
            </a:r>
          </a:p>
        </p:txBody>
      </p:sp>
      <p:sp>
        <p:nvSpPr>
          <p:cNvPr id="74755" name="Rectangle 3"/>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 name="TextBox 1"/>
          <p:cNvSpPr txBox="1"/>
          <p:nvPr/>
        </p:nvSpPr>
        <p:spPr>
          <a:xfrm>
            <a:off x="2057400" y="3200400"/>
            <a:ext cx="1219200" cy="2308324"/>
          </a:xfrm>
          <a:prstGeom prst="rect">
            <a:avLst/>
          </a:prstGeom>
          <a:noFill/>
        </p:spPr>
        <p:txBody>
          <a:bodyPr wrap="square" rtlCol="0">
            <a:spAutoFit/>
          </a:bodyPr>
          <a:lstStyle/>
          <a:p>
            <a:r>
              <a:rPr lang="en-US" dirty="0"/>
              <a:t>Source:</a:t>
            </a:r>
            <a:br>
              <a:rPr lang="en-US" dirty="0"/>
            </a:br>
            <a:endParaRPr lang="en-US" dirty="0"/>
          </a:p>
          <a:p>
            <a:r>
              <a:rPr lang="en-US" dirty="0"/>
              <a:t>Starts with </a:t>
            </a:r>
            <a:r>
              <a:rPr lang="en-US" u="sng" dirty="0"/>
              <a:t>Yellow Pages</a:t>
            </a:r>
          </a:p>
        </p:txBody>
      </p:sp>
      <p:pic>
        <p:nvPicPr>
          <p:cNvPr id="3" name="Picture 2"/>
          <p:cNvPicPr>
            <a:picLocks noChangeAspect="1"/>
          </p:cNvPicPr>
          <p:nvPr/>
        </p:nvPicPr>
        <p:blipFill>
          <a:blip r:embed="rId2"/>
          <a:stretch>
            <a:fillRect/>
          </a:stretch>
        </p:blipFill>
        <p:spPr>
          <a:xfrm>
            <a:off x="2488030" y="1143000"/>
            <a:ext cx="7526367" cy="5410200"/>
          </a:xfrm>
          <a:prstGeom prst="rect">
            <a:avLst/>
          </a:prstGeom>
        </p:spPr>
      </p:pic>
    </p:spTree>
    <p:extLst>
      <p:ext uri="{BB962C8B-B14F-4D97-AF65-F5344CB8AC3E}">
        <p14:creationId xmlns:p14="http://schemas.microsoft.com/office/powerpoint/2010/main" val="38287758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6802" name="Object 3"/>
          <p:cNvGraphicFramePr>
            <a:graphicFrameLocks noGrp="1" noChangeAspect="1"/>
          </p:cNvGraphicFramePr>
          <p:nvPr>
            <p:ph idx="1"/>
            <p:extLst>
              <p:ext uri="{D42A27DB-BD31-4B8C-83A1-F6EECF244321}">
                <p14:modId xmlns:p14="http://schemas.microsoft.com/office/powerpoint/2010/main" val="1832199784"/>
              </p:ext>
            </p:extLst>
          </p:nvPr>
        </p:nvGraphicFramePr>
        <p:xfrm>
          <a:off x="1830387" y="381000"/>
          <a:ext cx="8531225" cy="6096000"/>
        </p:xfrm>
        <a:graphic>
          <a:graphicData uri="http://schemas.openxmlformats.org/presentationml/2006/ole">
            <mc:AlternateContent xmlns:mc="http://schemas.openxmlformats.org/markup-compatibility/2006">
              <mc:Choice xmlns:v="urn:schemas-microsoft-com:vml" Requires="v">
                <p:oleObj name="Photo Editor Photo" r:id="rId2" imgW="7504762" imgH="5361905" progId="MSPhotoEd.3">
                  <p:embed/>
                </p:oleObj>
              </mc:Choice>
              <mc:Fallback>
                <p:oleObj name="Photo Editor Photo" r:id="rId2" imgW="7504762" imgH="5361905" progId="MSPhotoEd.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0387" y="381000"/>
                        <a:ext cx="8531225" cy="609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32660126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914400" y="99369"/>
            <a:ext cx="10363200" cy="738831"/>
          </a:xfrm>
        </p:spPr>
        <p:txBody>
          <a:bodyPr/>
          <a:lstStyle/>
          <a:p>
            <a:pPr eaLnBrk="1" hangingPunct="1"/>
            <a:r>
              <a:rPr lang="en-US"/>
              <a:t>Downloads to Excel</a:t>
            </a:r>
          </a:p>
        </p:txBody>
      </p:sp>
      <p:graphicFrame>
        <p:nvGraphicFramePr>
          <p:cNvPr id="75779" name="Object 3"/>
          <p:cNvGraphicFramePr>
            <a:graphicFrameLocks noGrp="1" noChangeAspect="1"/>
          </p:cNvGraphicFramePr>
          <p:nvPr>
            <p:ph idx="1"/>
            <p:extLst>
              <p:ext uri="{D42A27DB-BD31-4B8C-83A1-F6EECF244321}">
                <p14:modId xmlns:p14="http://schemas.microsoft.com/office/powerpoint/2010/main" val="2411054990"/>
              </p:ext>
            </p:extLst>
          </p:nvPr>
        </p:nvGraphicFramePr>
        <p:xfrm>
          <a:off x="2362199" y="1066800"/>
          <a:ext cx="7547839" cy="5562600"/>
        </p:xfrm>
        <a:graphic>
          <a:graphicData uri="http://schemas.openxmlformats.org/presentationml/2006/ole">
            <mc:AlternateContent xmlns:mc="http://schemas.openxmlformats.org/markup-compatibility/2006">
              <mc:Choice xmlns:v="urn:schemas-microsoft-com:vml" Requires="v">
                <p:oleObj name="Photo Editor Photo" r:id="rId2" imgW="7392432" imgH="5447619" progId="MSPhotoEd.3">
                  <p:embed/>
                </p:oleObj>
              </mc:Choice>
              <mc:Fallback>
                <p:oleObj name="Photo Editor Photo" r:id="rId2" imgW="7392432" imgH="5447619" progId="MSPhotoEd.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199" y="1066800"/>
                        <a:ext cx="7547839" cy="55626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40652034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52400"/>
            <a:ext cx="10363200" cy="685800"/>
          </a:xfrm>
        </p:spPr>
        <p:txBody>
          <a:bodyPr/>
          <a:lstStyle/>
          <a:p>
            <a:r>
              <a:rPr lang="en-US" dirty="0" err="1"/>
              <a:t>Ad$pender</a:t>
            </a:r>
            <a:endParaRPr lang="en-US" dirty="0"/>
          </a:p>
        </p:txBody>
      </p:sp>
      <p:pic>
        <p:nvPicPr>
          <p:cNvPr id="5" name="Content Placeholder 4"/>
          <p:cNvPicPr>
            <a:picLocks noGrp="1" noChangeAspect="1"/>
          </p:cNvPicPr>
          <p:nvPr>
            <p:ph idx="1"/>
          </p:nvPr>
        </p:nvPicPr>
        <p:blipFill>
          <a:blip r:embed="rId2"/>
          <a:stretch>
            <a:fillRect/>
          </a:stretch>
        </p:blipFill>
        <p:spPr>
          <a:xfrm>
            <a:off x="2057400" y="1066800"/>
            <a:ext cx="8229600" cy="5648810"/>
          </a:xfrm>
          <a:prstGeom prst="rect">
            <a:avLst/>
          </a:prstGeom>
        </p:spPr>
      </p:pic>
    </p:spTree>
    <p:extLst>
      <p:ext uri="{BB962C8B-B14F-4D97-AF65-F5344CB8AC3E}">
        <p14:creationId xmlns:p14="http://schemas.microsoft.com/office/powerpoint/2010/main" val="2372735828"/>
      </p:ext>
    </p:extLst>
  </p:cSld>
  <p:clrMapOvr>
    <a:masterClrMapping/>
  </p:clrMapOvr>
  <p:transition/>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18973</TotalTime>
  <Words>1655</Words>
  <Application>Microsoft Macintosh PowerPoint</Application>
  <PresentationFormat>Widescreen</PresentationFormat>
  <Paragraphs>256</Paragraphs>
  <Slides>121</Slides>
  <Notes>5</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121</vt:i4>
      </vt:variant>
    </vt:vector>
  </HeadingPairs>
  <TitlesOfParts>
    <vt:vector size="125" baseType="lpstr">
      <vt:lpstr>Calibri</vt:lpstr>
      <vt:lpstr>Times New Roman</vt:lpstr>
      <vt:lpstr>Default Design</vt:lpstr>
      <vt:lpstr>Photo Editor Photo</vt:lpstr>
      <vt:lpstr>PowerPoint Presentation</vt:lpstr>
      <vt:lpstr>No matter what kind of job you get …</vt:lpstr>
      <vt:lpstr>An important part of your jobs…</vt:lpstr>
      <vt:lpstr>PowerPoint Presentation</vt:lpstr>
      <vt:lpstr>A Clean Cover - always</vt:lpstr>
      <vt:lpstr>PowerPoint Presentation</vt:lpstr>
      <vt:lpstr>PowerPoint Presentation</vt:lpstr>
      <vt:lpstr>PowerPoint Presentation</vt:lpstr>
      <vt:lpstr>Effective?</vt:lpstr>
      <vt:lpstr>A Letter of Transmittal - Often</vt:lpstr>
      <vt:lpstr>Executive Summary – For a long report</vt:lpstr>
      <vt:lpstr>PowerPoint Presentation</vt:lpstr>
      <vt:lpstr>PowerPoint Presentation</vt:lpstr>
      <vt:lpstr>Continued …</vt:lpstr>
      <vt:lpstr> Body of the Report: Using text to refer to Tables, Maps, and Graphs </vt:lpstr>
      <vt:lpstr>Always the same rules:</vt:lpstr>
      <vt:lpstr>PowerPoint Presentation</vt:lpstr>
      <vt:lpstr>PowerPoint Presentation</vt:lpstr>
      <vt:lpstr>PowerPoint Presentation</vt:lpstr>
      <vt:lpstr>PowerPoint Presentation</vt:lpstr>
      <vt:lpstr>New Packaged Facts Format</vt:lpstr>
      <vt:lpstr>PowerPoint Presentation</vt:lpstr>
      <vt:lpstr>Charts are cooler than most tables</vt:lpstr>
      <vt:lpstr>PowerPoint Presentation</vt:lpstr>
      <vt:lpstr>Pictures can “accessorize” boring tables</vt:lpstr>
      <vt:lpstr>Once you put a map or chart into PowerPoint you can add lots to it</vt:lpstr>
      <vt:lpstr>Snips and Screen captures make great slides</vt:lpstr>
      <vt:lpstr>But only leave in a table what you are going to use …</vt:lpstr>
      <vt:lpstr>PowerPoint Presentation</vt:lpstr>
      <vt:lpstr>Reporting survey results</vt:lpstr>
      <vt:lpstr>Keys </vt:lpstr>
      <vt:lpstr>PowerPoint Presentation</vt:lpstr>
      <vt:lpstr>Secondary data</vt:lpstr>
      <vt:lpstr>For our purposes in MKT530</vt:lpstr>
      <vt:lpstr>Secondary data in marketing research</vt:lpstr>
      <vt:lpstr>A large percentage of marketing research reports rely only on secondary data</vt:lpstr>
      <vt:lpstr>Types of projects where secondary data is very useful</vt:lpstr>
      <vt:lpstr>Secondary Data can tell powerful stories </vt:lpstr>
      <vt:lpstr>Telling stories with Secondary Data</vt:lpstr>
      <vt:lpstr>PowerPoint Presentation</vt:lpstr>
      <vt:lpstr>Relying on Secondary Data?</vt:lpstr>
      <vt:lpstr>Vested Interest?</vt:lpstr>
      <vt:lpstr>Market for illegal sports betting in US is not really a $150 billion business </vt:lpstr>
      <vt:lpstr>Secondary Information Types</vt:lpstr>
      <vt:lpstr>PowerPoint Presentation</vt:lpstr>
      <vt:lpstr>PowerPoint Presentation</vt:lpstr>
      <vt:lpstr>PowerPoint Presentation</vt:lpstr>
      <vt:lpstr>Wikipedia for background</vt:lpstr>
      <vt:lpstr>More Wikipedia</vt:lpstr>
      <vt:lpstr>Wikipedia has great click-throughs</vt:lpstr>
      <vt:lpstr>Wikipedia</vt:lpstr>
      <vt:lpstr>Click-through to … </vt:lpstr>
      <vt:lpstr>Which was recently bought … </vt:lpstr>
      <vt:lpstr>New players … </vt:lpstr>
      <vt:lpstr>Trends</vt:lpstr>
      <vt:lpstr>But …</vt:lpstr>
      <vt:lpstr>Gathering “official” secondary data</vt:lpstr>
      <vt:lpstr>https://www.richmondfed.org/~/media/richmondfedorg/research/national_economy/national_economic_indicators/pdf/all_charts.pdf </vt:lpstr>
      <vt:lpstr>http://brunolib.cba.ua.edu/</vt:lpstr>
      <vt:lpstr>PowerPoint Presentation</vt:lpstr>
      <vt:lpstr>PowerPoint Presentation</vt:lpstr>
      <vt:lpstr>For Industry Reports by 5 Digit NAICS</vt:lpstr>
      <vt:lpstr>NAICS</vt:lpstr>
      <vt:lpstr>NAICS Codes (used to be SIC)</vt:lpstr>
      <vt:lpstr>NAICS Code Details</vt:lpstr>
      <vt:lpstr>PowerPoint Presentation</vt:lpstr>
      <vt:lpstr>PowerPoint Presentation</vt:lpstr>
      <vt:lpstr>PowerPoint Presentation</vt:lpstr>
      <vt:lpstr>PowerPoint Presentation</vt:lpstr>
      <vt:lpstr>PowerPoint Presentation</vt:lpstr>
      <vt:lpstr>Mintel</vt:lpstr>
      <vt:lpstr>MarketResearch.com Academic</vt:lpstr>
      <vt:lpstr>PowerPoint Presentation</vt:lpstr>
      <vt:lpstr>PowerPoint Presentation</vt:lpstr>
      <vt:lpstr>PowerPoint Presentation</vt:lpstr>
      <vt:lpstr>From Statistica …</vt:lpstr>
      <vt:lpstr>Also in the UA Library</vt:lpstr>
      <vt:lpstr>Sport Statistics</vt:lpstr>
      <vt:lpstr>Association Information</vt:lpstr>
      <vt:lpstr>Over 23,000 Associations</vt:lpstr>
      <vt:lpstr>Along with the details</vt:lpstr>
      <vt:lpstr>Secondary Information</vt:lpstr>
      <vt:lpstr> The basic source for business counts and industry figures (unbiased and accurate) is the 5 year Census </vt:lpstr>
      <vt:lpstr>Census Web Page</vt:lpstr>
      <vt:lpstr> Business Data from the Census </vt:lpstr>
      <vt:lpstr>NAICS codes for manufacturing</vt:lpstr>
      <vt:lpstr>NAICS codes for retailing</vt:lpstr>
      <vt:lpstr>NAICS codes for retailing II</vt:lpstr>
      <vt:lpstr>Problems with government data</vt:lpstr>
      <vt:lpstr>The downside of Census Data</vt:lpstr>
      <vt:lpstr>Government Census Updates</vt:lpstr>
      <vt:lpstr>County Business Patterns</vt:lpstr>
      <vt:lpstr>But … the Govt. websites are a pain</vt:lpstr>
      <vt:lpstr>So …</vt:lpstr>
      <vt:lpstr>Dunn &amp; Bradstreet (Hoovers)</vt:lpstr>
      <vt:lpstr>Reference Solutions </vt:lpstr>
      <vt:lpstr>PowerPoint Presentation</vt:lpstr>
      <vt:lpstr>Downloads to Excel</vt:lpstr>
      <vt:lpstr>Ad$pender</vt:lpstr>
      <vt:lpstr>Secondary Information</vt:lpstr>
      <vt:lpstr>People data</vt:lpstr>
      <vt:lpstr>Step one  - The US Census www.census.gov</vt:lpstr>
      <vt:lpstr>2020 Census of Population and Housing</vt:lpstr>
      <vt:lpstr>The problem with Census data</vt:lpstr>
      <vt:lpstr>And we need more than just numbers and demographics by geography</vt:lpstr>
      <vt:lpstr>PowerPoint Presentation</vt:lpstr>
      <vt:lpstr>Estimating Consumer Spending  by category of good/service http://www.bls.gov/cex/home.htm#data</vt:lpstr>
      <vt:lpstr>PowerPoint Presentation</vt:lpstr>
      <vt:lpstr>PowerPoint Presentation</vt:lpstr>
      <vt:lpstr>PowerPoint Presentation</vt:lpstr>
      <vt:lpstr>Tuscaloosa Block Groups (n)</vt:lpstr>
      <vt:lpstr>Tuscaloosa Block Groups (s)</vt:lpstr>
      <vt:lpstr>Updating Census Data</vt:lpstr>
      <vt:lpstr>Some are part of a larger package</vt:lpstr>
      <vt:lpstr>   </vt:lpstr>
      <vt:lpstr>Personality Segments</vt:lpstr>
      <vt:lpstr>A really good GIS:</vt:lpstr>
      <vt:lpstr>My Demographics Package</vt:lpstr>
      <vt:lpstr>PowerPoint Presentation</vt:lpstr>
      <vt:lpstr>Simmons Insights</vt:lpstr>
      <vt:lpstr>Takeaways from Secondary Data Research</vt:lpstr>
    </vt:vector>
  </TitlesOfParts>
  <Company>bcc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 410/510  THE  DEVELOPMENT  AND LAUNCH  OF  NEW PRODUCTS</dc:title>
  <dc:creator>aallaway</dc:creator>
  <cp:lastModifiedBy>Kelsey Creel</cp:lastModifiedBy>
  <cp:revision>301</cp:revision>
  <dcterms:created xsi:type="dcterms:W3CDTF">2003-08-24T19:06:32Z</dcterms:created>
  <dcterms:modified xsi:type="dcterms:W3CDTF">2023-03-29T18:40:43Z</dcterms:modified>
</cp:coreProperties>
</file>